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463" r:id="rId2"/>
    <p:sldId id="350" r:id="rId3"/>
    <p:sldId id="561" r:id="rId4"/>
    <p:sldId id="257" r:id="rId5"/>
    <p:sldId id="398" r:id="rId6"/>
    <p:sldId id="399" r:id="rId7"/>
    <p:sldId id="304" r:id="rId8"/>
    <p:sldId id="567" r:id="rId9"/>
    <p:sldId id="353" r:id="rId10"/>
    <p:sldId id="356" r:id="rId11"/>
    <p:sldId id="562" r:id="rId12"/>
    <p:sldId id="357" r:id="rId13"/>
    <p:sldId id="263" r:id="rId14"/>
    <p:sldId id="264" r:id="rId15"/>
    <p:sldId id="265" r:id="rId16"/>
    <p:sldId id="563" r:id="rId17"/>
    <p:sldId id="564" r:id="rId18"/>
    <p:sldId id="266" r:id="rId19"/>
    <p:sldId id="565" r:id="rId20"/>
    <p:sldId id="358" r:id="rId21"/>
    <p:sldId id="568" r:id="rId22"/>
    <p:sldId id="370" r:id="rId23"/>
    <p:sldId id="390" r:id="rId24"/>
    <p:sldId id="371" r:id="rId25"/>
    <p:sldId id="566" r:id="rId26"/>
    <p:sldId id="389" r:id="rId27"/>
    <p:sldId id="569" r:id="rId28"/>
    <p:sldId id="400" r:id="rId29"/>
    <p:sldId id="402" r:id="rId30"/>
    <p:sldId id="570" r:id="rId31"/>
    <p:sldId id="408" r:id="rId32"/>
    <p:sldId id="571" r:id="rId33"/>
    <p:sldId id="409" r:id="rId34"/>
    <p:sldId id="384"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463"/>
            <p14:sldId id="350"/>
            <p14:sldId id="561"/>
            <p14:sldId id="257"/>
            <p14:sldId id="398"/>
            <p14:sldId id="399"/>
            <p14:sldId id="304"/>
            <p14:sldId id="567"/>
            <p14:sldId id="353"/>
            <p14:sldId id="356"/>
            <p14:sldId id="562"/>
            <p14:sldId id="357"/>
            <p14:sldId id="263"/>
            <p14:sldId id="264"/>
            <p14:sldId id="265"/>
            <p14:sldId id="563"/>
            <p14:sldId id="564"/>
            <p14:sldId id="266"/>
            <p14:sldId id="565"/>
            <p14:sldId id="358"/>
            <p14:sldId id="568"/>
            <p14:sldId id="370"/>
            <p14:sldId id="390"/>
            <p14:sldId id="371"/>
            <p14:sldId id="566"/>
            <p14:sldId id="389"/>
            <p14:sldId id="569"/>
            <p14:sldId id="400"/>
            <p14:sldId id="402"/>
            <p14:sldId id="570"/>
            <p14:sldId id="408"/>
            <p14:sldId id="571"/>
            <p14:sldId id="409"/>
            <p14:sldId id="384"/>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7449" autoAdjust="0"/>
  </p:normalViewPr>
  <p:slideViewPr>
    <p:cSldViewPr snapToGrid="0">
      <p:cViewPr varScale="1">
        <p:scale>
          <a:sx n="214" d="100"/>
          <a:sy n="214" d="100"/>
        </p:scale>
        <p:origin x="2802"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13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7"/>
          <p:cNvSpPr>
            <a:spLocks noGrp="1" noChangeArrowheads="1"/>
          </p:cNvSpPr>
          <p:nvPr>
            <p:ph type="sldNum" sz="quarter" idx="5"/>
          </p:nvPr>
        </p:nvSpPr>
        <p:spPr/>
        <p:txBody>
          <a:bodyPr/>
          <a:lstStyle/>
          <a:p>
            <a:pPr>
              <a:defRPr/>
            </a:pPr>
            <a:fld id="{7D292703-69CB-4317-8A94-4C668805A879}" type="slidenum">
              <a:rPr lang="en-US" smtClean="0"/>
              <a:pPr>
                <a:defRPr/>
              </a:pPr>
              <a:t>4</a:t>
            </a:fld>
            <a:endParaRPr lang="en-US" dirty="0"/>
          </a:p>
        </p:txBody>
      </p:sp>
      <p:sp>
        <p:nvSpPr>
          <p:cNvPr id="20485" name="Rectangle 2"/>
          <p:cNvSpPr>
            <a:spLocks noGrp="1" noRot="1" noChangeAspect="1" noChangeArrowheads="1" noTextEdit="1"/>
          </p:cNvSpPr>
          <p:nvPr>
            <p:ph type="sldImg"/>
          </p:nvPr>
        </p:nvSpPr>
        <p:spPr>
          <a:xfrm>
            <a:off x="-958850" y="265113"/>
            <a:ext cx="8777288" cy="4938712"/>
          </a:xfrm>
          <a:ln/>
        </p:spPr>
      </p:sp>
      <p:sp>
        <p:nvSpPr>
          <p:cNvPr id="20486" name="Rectangle 6"/>
          <p:cNvSpPr>
            <a:spLocks noGrp="1" noChangeArrowheads="1"/>
          </p:cNvSpPr>
          <p:nvPr>
            <p:ph type="body" idx="1"/>
          </p:nvPr>
        </p:nvSpPr>
        <p:spPr>
          <a:xfrm>
            <a:off x="307492" y="2218858"/>
            <a:ext cx="6149837" cy="6661254"/>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6257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dirty="0"/>
          </a:p>
        </p:txBody>
      </p:sp>
    </p:spTree>
    <p:extLst>
      <p:ext uri="{BB962C8B-B14F-4D97-AF65-F5344CB8AC3E}">
        <p14:creationId xmlns:p14="http://schemas.microsoft.com/office/powerpoint/2010/main" val="156824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p:txBody>
          <a:bodyPr/>
          <a:lstStyle/>
          <a:p>
            <a:pPr>
              <a:defRPr/>
            </a:pPr>
            <a:r>
              <a:rPr lang="en-US" dirty="0"/>
              <a:t>Module 3: Designing and Implementing a Data Warehouse</a:t>
            </a:r>
          </a:p>
        </p:txBody>
      </p:sp>
      <p:sp>
        <p:nvSpPr>
          <p:cNvPr id="24579" name="Rectangle 3"/>
          <p:cNvSpPr>
            <a:spLocks noGrp="1" noChangeArrowheads="1"/>
          </p:cNvSpPr>
          <p:nvPr>
            <p:ph type="dt" sz="quarter" idx="1"/>
          </p:nvPr>
        </p:nvSpPr>
        <p:spPr/>
        <p:txBody>
          <a:bodyPr/>
          <a:lstStyle/>
          <a:p>
            <a:pPr>
              <a:defRPr/>
            </a:pPr>
            <a:r>
              <a:rPr lang="en-US" dirty="0"/>
              <a:t>Course 10777A</a:t>
            </a:r>
          </a:p>
        </p:txBody>
      </p:sp>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13</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Tree>
    <p:extLst>
      <p:ext uri="{BB962C8B-B14F-4D97-AF65-F5344CB8AC3E}">
        <p14:creationId xmlns:p14="http://schemas.microsoft.com/office/powerpoint/2010/main" val="7281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14</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r>
              <a:rPr lang="en-US" dirty="0"/>
              <a:t>Show Adventure Works Dimensions</a:t>
            </a:r>
            <a:r>
              <a:rPr lang="en-US" baseline="0" dirty="0"/>
              <a:t> so they can see</a:t>
            </a:r>
          </a:p>
          <a:p>
            <a:pPr eaLnBrk="1" hangingPunct="1"/>
            <a:r>
              <a:rPr lang="en-US" baseline="0" dirty="0"/>
              <a:t>	Repeated data</a:t>
            </a:r>
          </a:p>
          <a:p>
            <a:pPr eaLnBrk="1" hangingPunct="1"/>
            <a:r>
              <a:rPr lang="en-US" baseline="0" dirty="0"/>
              <a:t>	Imagine Hierarchies</a:t>
            </a:r>
          </a:p>
          <a:p>
            <a:pPr eaLnBrk="1" hangingPunct="1"/>
            <a:r>
              <a:rPr lang="en-US" baseline="0" dirty="0"/>
              <a:t>	</a:t>
            </a:r>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395475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15</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06414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18</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2721607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6" name="Rectangle 5"/>
          <p:cNvSpPr/>
          <p:nvPr userDrawn="1"/>
        </p:nvSpPr>
        <p:spPr>
          <a:xfrm>
            <a:off x="578" y="-740"/>
            <a:ext cx="9144000" cy="41148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242588" y="10555"/>
            <a:ext cx="3366434" cy="388889"/>
          </a:xfrm>
          <a:prstGeom prst="rect">
            <a:avLst/>
          </a:prstGeom>
        </p:spPr>
        <p:txBody>
          <a:bodyPr wrap="none" tIns="0" bIns="0" anchor="ctr" anchorCtr="0">
            <a:spAutoFit/>
          </a:bodyPr>
          <a:lstStyle>
            <a:lvl1pPr algn="l">
              <a:defRPr sz="1800" b="1">
                <a:solidFill>
                  <a:schemeClr val="tx1"/>
                </a:solidFill>
                <a:latin typeface="+mj-lt"/>
                <a:cs typeface="Arial" pitchFamily="34" charset="0"/>
              </a:defRPr>
            </a:lvl1pPr>
          </a:lstStyle>
          <a:p>
            <a:r>
              <a:rPr lang="en-GB" noProof="0"/>
              <a:t>Click to edit Master title style</a:t>
            </a:r>
          </a:p>
        </p:txBody>
      </p:sp>
      <p:sp>
        <p:nvSpPr>
          <p:cNvPr id="3" name="Content Placeholder 2"/>
          <p:cNvSpPr>
            <a:spLocks noGrp="1"/>
          </p:cNvSpPr>
          <p:nvPr>
            <p:ph idx="1"/>
          </p:nvPr>
        </p:nvSpPr>
        <p:spPr>
          <a:xfrm>
            <a:off x="242587" y="564487"/>
            <a:ext cx="8503920" cy="1028700"/>
          </a:xfrm>
          <a:prstGeom prst="rect">
            <a:avLst/>
          </a:prstGeom>
        </p:spPr>
        <p:txBody>
          <a:bodyPr/>
          <a:lstStyle>
            <a:lvl1pPr>
              <a:buClr>
                <a:srgbClr val="000000"/>
              </a:buClr>
              <a:defRPr sz="1800" b="0">
                <a:latin typeface="+mn-lt"/>
                <a:cs typeface="Arial" pitchFamily="34" charset="0"/>
              </a:defRPr>
            </a:lvl1pPr>
            <a:lvl2pPr>
              <a:buClr>
                <a:srgbClr val="000000"/>
              </a:buClr>
              <a:defRPr sz="1500" b="0">
                <a:latin typeface="+mn-lt"/>
                <a:cs typeface="Arial" pitchFamily="34" charset="0"/>
              </a:defRPr>
            </a:lvl2pPr>
            <a:lvl3pPr>
              <a:buClr>
                <a:srgbClr val="000000"/>
              </a:buClr>
              <a:defRPr sz="1500" b="0">
                <a:latin typeface="+mn-lt"/>
                <a:cs typeface="Arial" pitchFamily="34" charset="0"/>
              </a:defRPr>
            </a:lvl3pPr>
            <a:lvl4pPr>
              <a:defRPr sz="1500"/>
            </a:lvl4pPr>
            <a:lvl5pPr>
              <a:defRPr sz="1500"/>
            </a:lvl5pPr>
          </a:lstStyle>
          <a:p>
            <a:pPr lvl="0"/>
            <a:r>
              <a:rPr lang="en-GB" noProof="0"/>
              <a:t>Click to edit Master text styles</a:t>
            </a:r>
          </a:p>
          <a:p>
            <a:pPr lvl="1"/>
            <a:r>
              <a:rPr lang="en-GB" noProof="0"/>
              <a:t>Second level</a:t>
            </a:r>
          </a:p>
          <a:p>
            <a:pPr lvl="2"/>
            <a:r>
              <a:rPr lang="en-GB" noProof="0"/>
              <a:t>Third level</a:t>
            </a:r>
          </a:p>
        </p:txBody>
      </p:sp>
      <p:cxnSp>
        <p:nvCxnSpPr>
          <p:cNvPr id="8" name="Straight Connector 7"/>
          <p:cNvCxnSpPr/>
          <p:nvPr userDrawn="1"/>
        </p:nvCxnSpPr>
        <p:spPr>
          <a:xfrm>
            <a:off x="578" y="407697"/>
            <a:ext cx="9144000" cy="0"/>
          </a:xfrm>
          <a:prstGeom prst="line">
            <a:avLst/>
          </a:prstGeom>
          <a:ln w="5080">
            <a:solidFill>
              <a:schemeClr val="accent5"/>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0FE70-1DE4-874A-9DEA-F391709C6769}"/>
              </a:ext>
            </a:extLst>
          </p:cNvPr>
          <p:cNvPicPr>
            <a:picLocks noChangeAspect="1"/>
          </p:cNvPicPr>
          <p:nvPr userDrawn="1"/>
        </p:nvPicPr>
        <p:blipFill rotWithShape="1">
          <a:blip r:embed="rId2"/>
          <a:srcRect l="11022" r="729" b="6645"/>
          <a:stretch/>
        </p:blipFill>
        <p:spPr>
          <a:xfrm rot="10800000">
            <a:off x="-76200" y="-95250"/>
            <a:ext cx="9220200" cy="5351904"/>
          </a:xfrm>
          <a:prstGeom prst="rect">
            <a:avLst/>
          </a:prstGeom>
        </p:spPr>
      </p:pic>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solidFill>
                  <a:schemeClr val="bg1"/>
                </a:solidFill>
                <a:latin typeface="Calibri Light" pitchFamily="34" charset="0"/>
                <a:cs typeface="Segoe UI" pitchFamily="34" charset="0"/>
              </a:defRPr>
            </a:lvl1pPr>
          </a:lstStyle>
          <a:p>
            <a:r>
              <a:rPr lang="en-US" dirty="0"/>
              <a:t>Click to edit Master subtitle style</a:t>
            </a:r>
          </a:p>
        </p:txBody>
      </p:sp>
      <p:pic>
        <p:nvPicPr>
          <p:cNvPr id="4" name="Picture 3">
            <a:extLst>
              <a:ext uri="{FF2B5EF4-FFF2-40B4-BE49-F238E27FC236}">
                <a16:creationId xmlns:a16="http://schemas.microsoft.com/office/drawing/2014/main" id="{1530F127-F4ED-7B47-9171-251A796E4531}"/>
              </a:ext>
            </a:extLst>
          </p:cNvPr>
          <p:cNvPicPr>
            <a:picLocks noChangeAspect="1"/>
          </p:cNvPicPr>
          <p:nvPr userDrawn="1"/>
        </p:nvPicPr>
        <p:blipFill>
          <a:blip r:embed="rId3"/>
          <a:stretch>
            <a:fillRect/>
          </a:stretch>
        </p:blipFill>
        <p:spPr>
          <a:xfrm>
            <a:off x="381000" y="3790950"/>
            <a:ext cx="2628450" cy="1123950"/>
          </a:xfrm>
          <a:prstGeom prst="rect">
            <a:avLst/>
          </a:prstGeom>
        </p:spPr>
      </p:pic>
    </p:spTree>
    <p:extLst>
      <p:ext uri="{BB962C8B-B14F-4D97-AF65-F5344CB8AC3E}">
        <p14:creationId xmlns:p14="http://schemas.microsoft.com/office/powerpoint/2010/main" val="10092653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5426073" y="4849778"/>
            <a:ext cx="3086100" cy="248949"/>
          </a:xfrm>
          <a:prstGeom prst="rect">
            <a:avLst/>
          </a:prstGeom>
        </p:spPr>
        <p:txBody>
          <a:bodyPr vert="horz" lIns="91440" tIns="45720" rIns="91440" bIns="45720" rtlCol="0" anchor="ctr"/>
          <a:lstStyle>
            <a:lvl1pPr algn="r">
              <a:defRPr sz="600" b="1" spc="225">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8727623" y="4849778"/>
            <a:ext cx="327266" cy="248949"/>
          </a:xfrm>
          <a:prstGeom prst="rect">
            <a:avLst/>
          </a:prstGeom>
        </p:spPr>
        <p:txBody>
          <a:bodyPr vert="horz" lIns="91440" tIns="45720" rIns="91440" bIns="45720" rtlCol="0" anchor="ctr"/>
          <a:lstStyle>
            <a:lvl1pPr algn="ctr">
              <a:defRPr sz="675"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3976535" y="3058447"/>
            <a:ext cx="5167466" cy="1746413"/>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489346" y="259557"/>
            <a:ext cx="8168879" cy="426243"/>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489347" y="685800"/>
            <a:ext cx="8165307" cy="485775"/>
          </a:xfrm>
        </p:spPr>
        <p:txBody>
          <a:bodyPr anchor="t">
            <a:normAutofit/>
          </a:bodyPr>
          <a:lstStyle>
            <a:lvl1pPr marL="0" indent="0">
              <a:buNone/>
              <a:defRPr sz="1350" b="1"/>
            </a:lvl1pPr>
          </a:lstStyle>
          <a:p>
            <a:pPr lvl="0"/>
            <a:r>
              <a:rPr lang="en-US" dirty="0"/>
              <a:t>Your Slide’s Sub-Title Goes Over Here.</a:t>
            </a:r>
          </a:p>
        </p:txBody>
      </p:sp>
    </p:spTree>
    <p:extLst>
      <p:ext uri="{BB962C8B-B14F-4D97-AF65-F5344CB8AC3E}">
        <p14:creationId xmlns:p14="http://schemas.microsoft.com/office/powerpoint/2010/main" val="22057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6" r:id="rId20"/>
    <p:sldLayoutId id="2147483727" r:id="rId21"/>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www.ikeellis.com/"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18" Type="http://schemas.openxmlformats.org/officeDocument/2006/relationships/image" Target="../media/image40.jpe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jpe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jpeg"/><Relationship Id="rId20" Type="http://schemas.openxmlformats.org/officeDocument/2006/relationships/image" Target="../media/image42.png"/><Relationship Id="rId1" Type="http://schemas.openxmlformats.org/officeDocument/2006/relationships/slideLayout" Target="../slideLayouts/slideLayout2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646" y="1348321"/>
            <a:ext cx="8582650" cy="1543050"/>
          </a:xfrm>
        </p:spPr>
        <p:txBody>
          <a:bodyPr/>
          <a:lstStyle/>
          <a:p>
            <a:r>
              <a:rPr lang="en-US" dirty="0">
                <a:solidFill>
                  <a:srgbClr val="133D80"/>
                </a:solidFill>
              </a:rPr>
              <a:t>Build Your First Data Platform for Power BI</a:t>
            </a:r>
            <a:endParaRPr lang="en-US" dirty="0"/>
          </a:p>
        </p:txBody>
      </p:sp>
      <p:sp>
        <p:nvSpPr>
          <p:cNvPr id="3" name="Subtitle 2"/>
          <p:cNvSpPr>
            <a:spLocks noGrp="1"/>
          </p:cNvSpPr>
          <p:nvPr>
            <p:ph type="subTitle" idx="1"/>
          </p:nvPr>
        </p:nvSpPr>
        <p:spPr>
          <a:xfrm>
            <a:off x="825255" y="3737257"/>
            <a:ext cx="6400800" cy="971550"/>
          </a:xfrm>
        </p:spPr>
        <p:txBody>
          <a:bodyPr/>
          <a:lstStyle/>
          <a:p>
            <a:r>
              <a:rPr lang="en-US" dirty="0">
                <a:solidFill>
                  <a:schemeClr val="tx1"/>
                </a:solidFill>
              </a:rPr>
              <a:t>Ike Ellis</a:t>
            </a:r>
          </a:p>
          <a:p>
            <a:r>
              <a:rPr lang="en-US" dirty="0">
                <a:solidFill>
                  <a:schemeClr val="tx1"/>
                </a:solidFill>
              </a:rPr>
              <a:t>Solliance</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9" y="1052639"/>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89765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796419" y="2296833"/>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19" y="2075545"/>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334053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796419" y="3476832"/>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01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8" y="1052639"/>
            <a:ext cx="238751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89765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599664" y="2296833"/>
            <a:ext cx="258427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19" y="2075545"/>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334053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534408" y="3476832"/>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6B9E448-DD6B-A5FD-B5A4-CAE7DFB06D25}"/>
              </a:ext>
            </a:extLst>
          </p:cNvPr>
          <p:cNvSpPr/>
          <p:nvPr/>
        </p:nvSpPr>
        <p:spPr>
          <a:xfrm rot="1557411">
            <a:off x="1636437" y="1700685"/>
            <a:ext cx="2667956"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4" name="Arrow: Right 3">
            <a:extLst>
              <a:ext uri="{FF2B5EF4-FFF2-40B4-BE49-F238E27FC236}">
                <a16:creationId xmlns:a16="http://schemas.microsoft.com/office/drawing/2014/main" id="{A9135492-594A-7B1C-C19F-15350D3AB15E}"/>
              </a:ext>
            </a:extLst>
          </p:cNvPr>
          <p:cNvSpPr/>
          <p:nvPr/>
        </p:nvSpPr>
        <p:spPr>
          <a:xfrm rot="1557411">
            <a:off x="1403736" y="2308904"/>
            <a:ext cx="325605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8" name="Arrow: Right 7">
            <a:extLst>
              <a:ext uri="{FF2B5EF4-FFF2-40B4-BE49-F238E27FC236}">
                <a16:creationId xmlns:a16="http://schemas.microsoft.com/office/drawing/2014/main" id="{D9507E6E-280B-2424-B996-DEA5A1C965DA}"/>
              </a:ext>
            </a:extLst>
          </p:cNvPr>
          <p:cNvSpPr/>
          <p:nvPr/>
        </p:nvSpPr>
        <p:spPr>
          <a:xfrm rot="19810538">
            <a:off x="1566400" y="1895835"/>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9" name="Arrow: Right 8">
            <a:extLst>
              <a:ext uri="{FF2B5EF4-FFF2-40B4-BE49-F238E27FC236}">
                <a16:creationId xmlns:a16="http://schemas.microsoft.com/office/drawing/2014/main" id="{5D1851D4-AAF4-5D69-C0B5-CEF083B357AF}"/>
              </a:ext>
            </a:extLst>
          </p:cNvPr>
          <p:cNvSpPr/>
          <p:nvPr/>
        </p:nvSpPr>
        <p:spPr>
          <a:xfrm rot="1186569">
            <a:off x="1432338" y="2974247"/>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0" name="Arrow: Right 9">
            <a:extLst>
              <a:ext uri="{FF2B5EF4-FFF2-40B4-BE49-F238E27FC236}">
                <a16:creationId xmlns:a16="http://schemas.microsoft.com/office/drawing/2014/main" id="{3205788D-8256-D5AD-B40C-CB5C006DB297}"/>
              </a:ext>
            </a:extLst>
          </p:cNvPr>
          <p:cNvSpPr/>
          <p:nvPr/>
        </p:nvSpPr>
        <p:spPr>
          <a:xfrm rot="20153105">
            <a:off x="1422226" y="2839336"/>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5" name="Arrow: Right 14">
            <a:extLst>
              <a:ext uri="{FF2B5EF4-FFF2-40B4-BE49-F238E27FC236}">
                <a16:creationId xmlns:a16="http://schemas.microsoft.com/office/drawing/2014/main" id="{8FB87DEC-D046-A085-45A7-CC5E75300E29}"/>
              </a:ext>
            </a:extLst>
          </p:cNvPr>
          <p:cNvSpPr/>
          <p:nvPr/>
        </p:nvSpPr>
        <p:spPr>
          <a:xfrm rot="19208399">
            <a:off x="1161079" y="2239698"/>
            <a:ext cx="347860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Tree>
    <p:extLst>
      <p:ext uri="{BB962C8B-B14F-4D97-AF65-F5344CB8AC3E}">
        <p14:creationId xmlns:p14="http://schemas.microsoft.com/office/powerpoint/2010/main" val="58043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A1F9-040E-4D16-8AA8-2082801EB89D}"/>
              </a:ext>
            </a:extLst>
          </p:cNvPr>
          <p:cNvSpPr>
            <a:spLocks noGrp="1"/>
          </p:cNvSpPr>
          <p:nvPr>
            <p:ph type="title"/>
          </p:nvPr>
        </p:nvSpPr>
        <p:spPr>
          <a:xfrm>
            <a:off x="242588" y="10555"/>
            <a:ext cx="5565306" cy="388889"/>
          </a:xfrm>
        </p:spPr>
        <p:txBody>
          <a:bodyPr/>
          <a:lstStyle/>
          <a:p>
            <a:r>
              <a:rPr lang="en-US" dirty="0">
                <a:solidFill>
                  <a:schemeClr val="bg1">
                    <a:lumMod val="20000"/>
                    <a:lumOff val="80000"/>
                  </a:schemeClr>
                </a:solidFill>
              </a:rPr>
              <a:t>Power BI Data Models With Transactional Sources</a:t>
            </a:r>
          </a:p>
        </p:txBody>
      </p:sp>
      <p:sp>
        <p:nvSpPr>
          <p:cNvPr id="4" name="Rectangle 3">
            <a:extLst>
              <a:ext uri="{FF2B5EF4-FFF2-40B4-BE49-F238E27FC236}">
                <a16:creationId xmlns:a16="http://schemas.microsoft.com/office/drawing/2014/main" id="{8098B565-0DD1-43A6-B564-4578FC6F229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sing Power BI to provide reports for SureSpot's personal parking assistant  | Microsoft Technical Case Studies">
            <a:extLst>
              <a:ext uri="{FF2B5EF4-FFF2-40B4-BE49-F238E27FC236}">
                <a16:creationId xmlns:a16="http://schemas.microsoft.com/office/drawing/2014/main" id="{8759FBEF-8EA0-4942-9A0A-665ECE2C7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9" y="539136"/>
            <a:ext cx="7487919" cy="453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6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248237"/>
            <a:ext cx="6172200" cy="857250"/>
          </a:xfrm>
        </p:spPr>
        <p:txBody>
          <a:bodyPr>
            <a:normAutofit/>
          </a:bodyPr>
          <a:lstStyle/>
          <a:p>
            <a:r>
              <a:rPr lang="en-US" dirty="0">
                <a:solidFill>
                  <a:schemeClr val="bg1">
                    <a:lumMod val="20000"/>
                    <a:lumOff val="80000"/>
                  </a:schemeClr>
                </a:solidFill>
              </a:rPr>
              <a:t>Kimball dimensional modeling</a:t>
            </a:r>
          </a:p>
        </p:txBody>
      </p:sp>
      <p:sp>
        <p:nvSpPr>
          <p:cNvPr id="7171" name="Rectangle 3"/>
          <p:cNvSpPr>
            <a:spLocks noGrp="1" noChangeArrowheads="1"/>
          </p:cNvSpPr>
          <p:nvPr>
            <p:ph type="body" idx="1"/>
          </p:nvPr>
        </p:nvSpPr>
        <p:spPr>
          <a:xfrm>
            <a:off x="210060" y="507586"/>
            <a:ext cx="6792058" cy="4128328"/>
          </a:xfrm>
        </p:spPr>
        <p:txBody>
          <a:bodyPr>
            <a:normAutofit/>
          </a:bodyPr>
          <a:lstStyle/>
          <a:p>
            <a:r>
              <a:rPr lang="en-US" dirty="0"/>
              <a:t>Business questions focus on measures that are aggregated by business dimensions</a:t>
            </a:r>
          </a:p>
          <a:p>
            <a:r>
              <a:rPr lang="en-US" dirty="0"/>
              <a:t>Measures are facts about the business (nouns and strong words)</a:t>
            </a:r>
          </a:p>
          <a:p>
            <a:r>
              <a:rPr lang="en-US" dirty="0"/>
              <a:t>Dimensions are ways in which the measures can be aggregated:</a:t>
            </a:r>
          </a:p>
          <a:p>
            <a:pPr lvl="1"/>
            <a:r>
              <a:rPr lang="en-US" dirty="0"/>
              <a:t>pay attention to the “by” keyword</a:t>
            </a:r>
          </a:p>
          <a:p>
            <a:pPr lvl="1"/>
            <a:r>
              <a:rPr lang="en-US" dirty="0"/>
              <a:t>examples:</a:t>
            </a:r>
          </a:p>
          <a:p>
            <a:pPr lvl="2"/>
            <a:r>
              <a:rPr lang="en-US" sz="1200" dirty="0"/>
              <a:t>sales revenue by salesperson</a:t>
            </a:r>
          </a:p>
          <a:p>
            <a:pPr lvl="2"/>
            <a:r>
              <a:rPr lang="en-US" sz="1200" dirty="0"/>
              <a:t>profit by product line</a:t>
            </a:r>
          </a:p>
          <a:p>
            <a:pPr lvl="2"/>
            <a:r>
              <a:rPr lang="en-US" sz="1200" dirty="0"/>
              <a:t>order quantity by Year</a:t>
            </a:r>
          </a:p>
        </p:txBody>
      </p:sp>
      <p:sp>
        <p:nvSpPr>
          <p:cNvPr id="3" name="Rectangle 2"/>
          <p:cNvSpPr/>
          <p:nvPr/>
        </p:nvSpPr>
        <p:spPr bwMode="auto">
          <a:xfrm>
            <a:off x="6781522" y="2694964"/>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Product Line</a:t>
            </a:r>
          </a:p>
        </p:txBody>
      </p:sp>
      <p:sp>
        <p:nvSpPr>
          <p:cNvPr id="6" name="Rectangle 5"/>
          <p:cNvSpPr/>
          <p:nvPr/>
        </p:nvSpPr>
        <p:spPr bwMode="auto">
          <a:xfrm>
            <a:off x="5098256" y="4413981"/>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Salesperson</a:t>
            </a:r>
          </a:p>
        </p:txBody>
      </p:sp>
      <p:sp>
        <p:nvSpPr>
          <p:cNvPr id="8" name="Rectangle 7"/>
          <p:cNvSpPr/>
          <p:nvPr/>
        </p:nvSpPr>
        <p:spPr bwMode="auto">
          <a:xfrm>
            <a:off x="4422353" y="3135173"/>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t>Time</a:t>
            </a:r>
            <a:endParaRPr lang="en-US" sz="1050" dirty="0">
              <a:latin typeface="Verdana" pitchFamily="34" charset="0"/>
            </a:endParaRPr>
          </a:p>
        </p:txBody>
      </p:sp>
      <p:sp>
        <p:nvSpPr>
          <p:cNvPr id="4" name="TextBox 3"/>
          <p:cNvSpPr txBox="1"/>
          <p:nvPr/>
        </p:nvSpPr>
        <p:spPr>
          <a:xfrm>
            <a:off x="5904663" y="3575382"/>
            <a:ext cx="696024" cy="57708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1050" dirty="0"/>
              <a:t>Quantity</a:t>
            </a:r>
          </a:p>
          <a:p>
            <a:pPr algn="ctr"/>
            <a:r>
              <a:rPr lang="en-US" sz="1050" dirty="0"/>
              <a:t>Revenue</a:t>
            </a:r>
          </a:p>
          <a:p>
            <a:pPr algn="ctr"/>
            <a:r>
              <a:rPr lang="en-US" sz="1050" dirty="0"/>
              <a:t>Profit</a:t>
            </a:r>
          </a:p>
        </p:txBody>
      </p:sp>
      <p:cxnSp>
        <p:nvCxnSpPr>
          <p:cNvPr id="11" name="Elbow Connector 10"/>
          <p:cNvCxnSpPr>
            <a:stCxn id="8" idx="2"/>
            <a:endCxn id="4" idx="0"/>
          </p:cNvCxnSpPr>
          <p:nvPr/>
        </p:nvCxnSpPr>
        <p:spPr bwMode="auto">
          <a:xfrm rot="5400000" flipH="1" flipV="1">
            <a:off x="5534656" y="3011107"/>
            <a:ext cx="153743" cy="1282294"/>
          </a:xfrm>
          <a:prstGeom prst="bentConnector5">
            <a:avLst>
              <a:gd name="adj1" fmla="val -148690"/>
              <a:gd name="adj2" fmla="val 57799"/>
              <a:gd name="adj3" fmla="val 24869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Elbow Connector 13"/>
          <p:cNvCxnSpPr>
            <a:stCxn id="3" idx="2"/>
            <a:endCxn id="4" idx="0"/>
          </p:cNvCxnSpPr>
          <p:nvPr/>
        </p:nvCxnSpPr>
        <p:spPr bwMode="auto">
          <a:xfrm rot="5400000">
            <a:off x="6647880" y="2893712"/>
            <a:ext cx="286466" cy="1076875"/>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Elbow Connector 22"/>
          <p:cNvCxnSpPr>
            <a:stCxn id="6" idx="0"/>
            <a:endCxn id="4" idx="2"/>
          </p:cNvCxnSpPr>
          <p:nvPr/>
        </p:nvCxnSpPr>
        <p:spPr bwMode="auto">
          <a:xfrm rot="5400000" flipH="1" flipV="1">
            <a:off x="5818720" y="3980027"/>
            <a:ext cx="261518" cy="60639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58ACE97-B6FB-40A2-8263-1574BA2EDA4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3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1589538" cy="388889"/>
          </a:xfrm>
        </p:spPr>
        <p:txBody>
          <a:bodyPr/>
          <a:lstStyle/>
          <a:p>
            <a:r>
              <a:rPr lang="en-US" dirty="0">
                <a:solidFill>
                  <a:schemeClr val="bg1">
                    <a:lumMod val="20000"/>
                    <a:lumOff val="80000"/>
                  </a:schemeClr>
                </a:solidFill>
              </a:rPr>
              <a:t>Star schemas</a:t>
            </a:r>
          </a:p>
        </p:txBody>
      </p:sp>
      <p:sp>
        <p:nvSpPr>
          <p:cNvPr id="7171" name="Rectangle 3"/>
          <p:cNvSpPr>
            <a:spLocks noGrp="1" noChangeArrowheads="1"/>
          </p:cNvSpPr>
          <p:nvPr>
            <p:ph type="body" idx="1"/>
          </p:nvPr>
        </p:nvSpPr>
        <p:spPr>
          <a:xfrm>
            <a:off x="75898" y="457200"/>
            <a:ext cx="2871006" cy="4229099"/>
          </a:xfrm>
        </p:spPr>
        <p:txBody>
          <a:bodyPr>
            <a:normAutofit/>
          </a:bodyPr>
          <a:lstStyle/>
          <a:p>
            <a:pPr marL="285750" indent="-285750">
              <a:buFont typeface="Arial" panose="020B0604020202020204" pitchFamily="34" charset="0"/>
              <a:buChar char="•"/>
            </a:pPr>
            <a:r>
              <a:rPr lang="en-US" dirty="0"/>
              <a:t>Group related dimensions into dimension tables</a:t>
            </a:r>
          </a:p>
          <a:p>
            <a:pPr marL="285750" indent="-285750">
              <a:buFont typeface="Arial" panose="020B0604020202020204" pitchFamily="34" charset="0"/>
              <a:buChar char="•"/>
            </a:pPr>
            <a:r>
              <a:rPr lang="en-US" dirty="0"/>
              <a:t>Group related measures into fact tables</a:t>
            </a:r>
          </a:p>
          <a:p>
            <a:pPr marL="285750" indent="-285750">
              <a:buFont typeface="Arial" panose="020B0604020202020204" pitchFamily="34" charset="0"/>
              <a:buChar char="•"/>
            </a:pPr>
            <a:r>
              <a:rPr lang="en-US" dirty="0"/>
              <a:t>Relate fact tables to dimension tables by using foreign keys</a:t>
            </a:r>
          </a:p>
        </p:txBody>
      </p:sp>
      <p:sp>
        <p:nvSpPr>
          <p:cNvPr id="17" name="Rectangle 16"/>
          <p:cNvSpPr/>
          <p:nvPr/>
        </p:nvSpPr>
        <p:spPr bwMode="auto">
          <a:xfrm>
            <a:off x="5315668" y="971550"/>
            <a:ext cx="1332818" cy="87194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t>StoreCity</a:t>
            </a:r>
          </a:p>
          <a:p>
            <a:pPr defTabSz="685800" eaLnBrk="0" fontAlgn="base" hangingPunct="0">
              <a:spcBef>
                <a:spcPct val="0"/>
              </a:spcBef>
              <a:spcAft>
                <a:spcPct val="0"/>
              </a:spcAft>
            </a:pPr>
            <a:r>
              <a:rPr lang="en-US" sz="900" dirty="0">
                <a:latin typeface="Verdana" pitchFamily="34" charset="0"/>
              </a:rPr>
              <a:t>StoreRegion</a:t>
            </a:r>
          </a:p>
        </p:txBody>
      </p:sp>
      <p:sp>
        <p:nvSpPr>
          <p:cNvPr id="19" name="Rectangle 18"/>
          <p:cNvSpPr/>
          <p:nvPr/>
        </p:nvSpPr>
        <p:spPr bwMode="auto">
          <a:xfrm>
            <a:off x="4495816" y="4098469"/>
            <a:ext cx="1096055"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DimProduct</a:t>
            </a:r>
          </a:p>
          <a:p>
            <a:pPr defTabSz="685800" eaLnBrk="0" fontAlgn="base" hangingPunct="0">
              <a:spcBef>
                <a:spcPct val="0"/>
              </a:spcBef>
              <a:spcAft>
                <a:spcPct val="0"/>
              </a:spcAft>
            </a:pPr>
            <a:r>
              <a:rPr lang="en-US" sz="900" dirty="0"/>
              <a:t>ProductKey</a:t>
            </a:r>
          </a:p>
          <a:p>
            <a:pPr defTabSz="685800" eaLnBrk="0" fontAlgn="base" hangingPunct="0">
              <a:spcBef>
                <a:spcPct val="0"/>
              </a:spcBef>
              <a:spcAft>
                <a:spcPct val="0"/>
              </a:spcAft>
            </a:pPr>
            <a:r>
              <a:rPr lang="en-US" sz="900" dirty="0"/>
              <a:t>ProductName</a:t>
            </a:r>
          </a:p>
          <a:p>
            <a:pPr defTabSz="685800" eaLnBrk="0" fontAlgn="base" hangingPunct="0">
              <a:spcBef>
                <a:spcPct val="0"/>
              </a:spcBef>
              <a:spcAft>
                <a:spcPct val="0"/>
              </a:spcAft>
            </a:pPr>
            <a:r>
              <a:rPr lang="en-US" sz="900" dirty="0"/>
              <a:t>ProductLine</a:t>
            </a:r>
          </a:p>
          <a:p>
            <a:pPr defTabSz="685800" eaLnBrk="0" fontAlgn="base" hangingPunct="0">
              <a:spcBef>
                <a:spcPct val="0"/>
              </a:spcBef>
              <a:spcAft>
                <a:spcPct val="0"/>
              </a:spcAft>
            </a:pPr>
            <a:r>
              <a:rPr lang="en-US" sz="900" dirty="0"/>
              <a:t>SupplierName</a:t>
            </a:r>
          </a:p>
        </p:txBody>
      </p:sp>
      <p:sp>
        <p:nvSpPr>
          <p:cNvPr id="20" name="Rectangle 19"/>
          <p:cNvSpPr/>
          <p:nvPr/>
        </p:nvSpPr>
        <p:spPr bwMode="auto">
          <a:xfrm>
            <a:off x="3956472" y="2288042"/>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DimCustomer</a:t>
            </a:r>
          </a:p>
          <a:p>
            <a:pPr defTabSz="685800" eaLnBrk="0" fontAlgn="base" hangingPunct="0">
              <a:spcBef>
                <a:spcPct val="0"/>
              </a:spcBef>
              <a:spcAft>
                <a:spcPct val="0"/>
              </a:spcAft>
            </a:pPr>
            <a:r>
              <a:rPr lang="en-US" sz="900" dirty="0"/>
              <a:t>CustomerKey</a:t>
            </a:r>
          </a:p>
          <a:p>
            <a:pPr defTabSz="685800" eaLnBrk="0" fontAlgn="base" hangingPunct="0">
              <a:spcBef>
                <a:spcPct val="0"/>
              </a:spcBef>
              <a:spcAft>
                <a:spcPct val="0"/>
              </a:spcAft>
            </a:pPr>
            <a:r>
              <a:rPr lang="en-US" sz="900" dirty="0"/>
              <a:t>CustomerName</a:t>
            </a:r>
          </a:p>
          <a:p>
            <a:pPr defTabSz="685800" eaLnBrk="0" fontAlgn="base" hangingPunct="0">
              <a:spcBef>
                <a:spcPct val="0"/>
              </a:spcBef>
              <a:spcAft>
                <a:spcPct val="0"/>
              </a:spcAft>
            </a:pPr>
            <a:r>
              <a:rPr lang="en-US" sz="900" dirty="0"/>
              <a:t>City</a:t>
            </a:r>
          </a:p>
          <a:p>
            <a:pPr defTabSz="685800" eaLnBrk="0" fontAlgn="base" hangingPunct="0">
              <a:spcBef>
                <a:spcPct val="0"/>
              </a:spcBef>
              <a:spcAft>
                <a:spcPct val="0"/>
              </a:spcAft>
            </a:pPr>
            <a:r>
              <a:rPr lang="en-US" sz="900" dirty="0"/>
              <a:t>Region</a:t>
            </a:r>
          </a:p>
        </p:txBody>
      </p:sp>
      <p:sp>
        <p:nvSpPr>
          <p:cNvPr id="23" name="TextBox 22"/>
          <p:cNvSpPr txBox="1"/>
          <p:nvPr/>
        </p:nvSpPr>
        <p:spPr>
          <a:xfrm>
            <a:off x="5427865" y="2192717"/>
            <a:ext cx="1124026" cy="17543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ShippingAgentKey</a:t>
            </a:r>
          </a:p>
          <a:p>
            <a:r>
              <a:rPr lang="en-US" sz="900" dirty="0"/>
              <a:t>TimeKey</a:t>
            </a:r>
          </a:p>
          <a:p>
            <a:r>
              <a:rPr lang="en-US" sz="900" dirty="0"/>
              <a:t>OrderNo</a:t>
            </a:r>
          </a:p>
          <a:p>
            <a:r>
              <a:rPr lang="en-US" sz="900" dirty="0"/>
              <a:t>LineItemNo</a:t>
            </a:r>
          </a:p>
          <a:p>
            <a:r>
              <a:rPr lang="en-US" sz="900" dirty="0"/>
              <a:t>Quantity</a:t>
            </a:r>
          </a:p>
          <a:p>
            <a:r>
              <a:rPr lang="en-US" sz="900" dirty="0"/>
              <a:t>Revenue</a:t>
            </a:r>
          </a:p>
          <a:p>
            <a:r>
              <a:rPr lang="en-US" sz="900" dirty="0"/>
              <a:t>Cost</a:t>
            </a:r>
          </a:p>
          <a:p>
            <a:r>
              <a:rPr lang="en-US" sz="900" dirty="0"/>
              <a:t>Profit</a:t>
            </a:r>
          </a:p>
        </p:txBody>
      </p:sp>
      <p:cxnSp>
        <p:nvCxnSpPr>
          <p:cNvPr id="25" name="Elbow Connector 24"/>
          <p:cNvCxnSpPr>
            <a:stCxn id="17" idx="2"/>
            <a:endCxn id="23" idx="0"/>
          </p:cNvCxnSpPr>
          <p:nvPr/>
        </p:nvCxnSpPr>
        <p:spPr bwMode="auto">
          <a:xfrm rot="16200000" flipH="1">
            <a:off x="5811365" y="2014203"/>
            <a:ext cx="349225" cy="780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Elbow Connector 26"/>
          <p:cNvCxnSpPr>
            <a:stCxn id="19" idx="0"/>
            <a:endCxn id="23" idx="2"/>
          </p:cNvCxnSpPr>
          <p:nvPr/>
        </p:nvCxnSpPr>
        <p:spPr bwMode="auto">
          <a:xfrm rot="5400000" flipH="1" flipV="1">
            <a:off x="5441148" y="3549739"/>
            <a:ext cx="151426" cy="946034"/>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 name="Elbow Connector 28"/>
          <p:cNvCxnSpPr>
            <a:endCxn id="23" idx="1"/>
          </p:cNvCxnSpPr>
          <p:nvPr/>
        </p:nvCxnSpPr>
        <p:spPr bwMode="auto">
          <a:xfrm rot="16200000" flipH="1">
            <a:off x="5153116" y="2795130"/>
            <a:ext cx="311011" cy="238487"/>
          </a:xfrm>
          <a:prstGeom prst="bentConnector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 name="Rectangle 53"/>
          <p:cNvSpPr/>
          <p:nvPr/>
        </p:nvSpPr>
        <p:spPr bwMode="auto">
          <a:xfrm>
            <a:off x="6771873" y="2301669"/>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DimDate</a:t>
            </a:r>
          </a:p>
          <a:p>
            <a:pPr defTabSz="685800" eaLnBrk="0" fontAlgn="base" hangingPunct="0">
              <a:spcBef>
                <a:spcPct val="0"/>
              </a:spcBef>
              <a:spcAft>
                <a:spcPct val="0"/>
              </a:spcAft>
            </a:pPr>
            <a:r>
              <a:rPr lang="en-US" sz="900" dirty="0"/>
              <a:t>DateKey</a:t>
            </a:r>
          </a:p>
          <a:p>
            <a:pPr defTabSz="685800" eaLnBrk="0" fontAlgn="base" hangingPunct="0">
              <a:spcBef>
                <a:spcPct val="0"/>
              </a:spcBef>
              <a:spcAft>
                <a:spcPct val="0"/>
              </a:spcAft>
            </a:pPr>
            <a:r>
              <a:rPr lang="en-US" sz="900" dirty="0"/>
              <a:t>Year</a:t>
            </a:r>
          </a:p>
          <a:p>
            <a:pPr defTabSz="685800" eaLnBrk="0" fontAlgn="base" hangingPunct="0">
              <a:spcBef>
                <a:spcPct val="0"/>
              </a:spcBef>
              <a:spcAft>
                <a:spcPct val="0"/>
              </a:spcAft>
            </a:pPr>
            <a:r>
              <a:rPr lang="en-US" sz="900" dirty="0"/>
              <a:t>Quarter</a:t>
            </a:r>
          </a:p>
          <a:p>
            <a:pPr defTabSz="685800" eaLnBrk="0" fontAlgn="base" hangingPunct="0">
              <a:spcBef>
                <a:spcPct val="0"/>
              </a:spcBef>
              <a:spcAft>
                <a:spcPct val="0"/>
              </a:spcAft>
            </a:pPr>
            <a:r>
              <a:rPr lang="en-US" sz="900" dirty="0"/>
              <a:t>Month</a:t>
            </a:r>
          </a:p>
          <a:p>
            <a:pPr defTabSz="685800" eaLnBrk="0" fontAlgn="base" hangingPunct="0">
              <a:spcBef>
                <a:spcPct val="0"/>
              </a:spcBef>
              <a:spcAft>
                <a:spcPct val="0"/>
              </a:spcAft>
            </a:pPr>
            <a:r>
              <a:rPr lang="en-US" sz="900" dirty="0"/>
              <a:t>Day</a:t>
            </a:r>
          </a:p>
        </p:txBody>
      </p:sp>
      <p:cxnSp>
        <p:nvCxnSpPr>
          <p:cNvPr id="55" name="Elbow Connector 54"/>
          <p:cNvCxnSpPr>
            <a:stCxn id="54" idx="1"/>
            <a:endCxn id="23" idx="3"/>
          </p:cNvCxnSpPr>
          <p:nvPr/>
        </p:nvCxnSpPr>
        <p:spPr bwMode="auto">
          <a:xfrm rot="10800000" flipV="1">
            <a:off x="6551891" y="2758868"/>
            <a:ext cx="219982" cy="31101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 name="Rectangle 60"/>
          <p:cNvSpPr/>
          <p:nvPr/>
        </p:nvSpPr>
        <p:spPr bwMode="auto">
          <a:xfrm>
            <a:off x="6257414" y="4098470"/>
            <a:ext cx="1621319"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DimShippingAgent</a:t>
            </a:r>
          </a:p>
          <a:p>
            <a:pPr defTabSz="685800" eaLnBrk="0" fontAlgn="base" hangingPunct="0">
              <a:spcBef>
                <a:spcPct val="0"/>
              </a:spcBef>
              <a:spcAft>
                <a:spcPct val="0"/>
              </a:spcAft>
            </a:pPr>
            <a:r>
              <a:rPr lang="en-US" sz="900" dirty="0"/>
              <a:t>ShippingAgentKey</a:t>
            </a:r>
          </a:p>
          <a:p>
            <a:pPr defTabSz="685800" eaLnBrk="0" fontAlgn="base" hangingPunct="0">
              <a:spcBef>
                <a:spcPct val="0"/>
              </a:spcBef>
              <a:spcAft>
                <a:spcPct val="0"/>
              </a:spcAft>
            </a:pPr>
            <a:r>
              <a:rPr lang="en-US" sz="900" dirty="0"/>
              <a:t>ShippingAgentName</a:t>
            </a:r>
          </a:p>
        </p:txBody>
      </p:sp>
      <p:cxnSp>
        <p:nvCxnSpPr>
          <p:cNvPr id="62" name="Elbow Connector 61"/>
          <p:cNvCxnSpPr>
            <a:stCxn id="23" idx="2"/>
            <a:endCxn id="61" idx="0"/>
          </p:cNvCxnSpPr>
          <p:nvPr/>
        </p:nvCxnSpPr>
        <p:spPr bwMode="auto">
          <a:xfrm rot="16200000" flipH="1">
            <a:off x="6453263" y="3483658"/>
            <a:ext cx="151427" cy="1078196"/>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2DAFD3A5-03F6-4602-9EC0-4F39F63F0E1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3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500"/>
            <a:ext cx="3366434" cy="388889"/>
          </a:xfrm>
        </p:spPr>
        <p:txBody>
          <a:bodyPr>
            <a:normAutofit/>
          </a:bodyPr>
          <a:lstStyle/>
          <a:p>
            <a:r>
              <a:rPr lang="en-US" dirty="0">
                <a:solidFill>
                  <a:schemeClr val="bg1">
                    <a:lumMod val="20000"/>
                    <a:lumOff val="80000"/>
                  </a:schemeClr>
                </a:solidFill>
              </a:rPr>
              <a:t>Considerations for dimension tables</a:t>
            </a:r>
          </a:p>
        </p:txBody>
      </p:sp>
      <p:sp>
        <p:nvSpPr>
          <p:cNvPr id="7171" name="Rectangle 3"/>
          <p:cNvSpPr>
            <a:spLocks noGrp="1" noChangeArrowheads="1"/>
          </p:cNvSpPr>
          <p:nvPr>
            <p:ph type="body" idx="1"/>
          </p:nvPr>
        </p:nvSpPr>
        <p:spPr>
          <a:xfrm>
            <a:off x="37821" y="460126"/>
            <a:ext cx="7496039" cy="4390068"/>
          </a:xfrm>
        </p:spPr>
        <p:txBody>
          <a:bodyPr>
            <a:normAutofit/>
          </a:bodyPr>
          <a:lstStyle/>
          <a:p>
            <a:r>
              <a:rPr lang="en-US" dirty="0"/>
              <a:t>Denormalization:</a:t>
            </a:r>
          </a:p>
          <a:p>
            <a:pPr lvl="1"/>
            <a:r>
              <a:rPr lang="en-US" dirty="0"/>
              <a:t>dimension tables are usually “wide”</a:t>
            </a:r>
          </a:p>
          <a:p>
            <a:pPr lvl="2"/>
            <a:r>
              <a:rPr lang="en-US" dirty="0"/>
              <a:t>wide tables are often faster when there are fewer joins</a:t>
            </a:r>
          </a:p>
          <a:p>
            <a:pPr lvl="1"/>
            <a:r>
              <a:rPr lang="en-US" dirty="0"/>
              <a:t>duplicated values are usually preferable to joins</a:t>
            </a:r>
          </a:p>
          <a:p>
            <a:r>
              <a:rPr lang="en-US" dirty="0"/>
              <a:t>Keys:</a:t>
            </a:r>
          </a:p>
          <a:p>
            <a:pPr lvl="1"/>
            <a:r>
              <a:rPr lang="en-US" dirty="0"/>
              <a:t>create new surrogate keys to identify each row:</a:t>
            </a:r>
          </a:p>
          <a:p>
            <a:pPr lvl="2"/>
            <a:r>
              <a:rPr lang="en-US" dirty="0"/>
              <a:t>simple integer keys provide the best performance</a:t>
            </a:r>
          </a:p>
          <a:p>
            <a:pPr lvl="1"/>
            <a:r>
              <a:rPr lang="en-US" dirty="0"/>
              <a:t>retain original business keys</a:t>
            </a:r>
          </a:p>
          <a:p>
            <a:pPr lvl="1"/>
            <a:endParaRPr lang="en-US" dirty="0"/>
          </a:p>
          <a:p>
            <a:pPr lvl="1"/>
            <a:endParaRPr lang="en-US" dirty="0"/>
          </a:p>
          <a:p>
            <a:pPr lvl="1"/>
            <a:endParaRPr lang="en-US" dirty="0"/>
          </a:p>
          <a:p>
            <a:pPr lvl="1"/>
            <a:endParaRPr lang="en-US" dirty="0"/>
          </a:p>
        </p:txBody>
      </p:sp>
      <p:sp>
        <p:nvSpPr>
          <p:cNvPr id="4" name="Rectangle 3"/>
          <p:cNvSpPr/>
          <p:nvPr/>
        </p:nvSpPr>
        <p:spPr bwMode="auto">
          <a:xfrm>
            <a:off x="5288416" y="2875002"/>
            <a:ext cx="1319675" cy="1132945"/>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t>EmployeeNo</a:t>
            </a:r>
            <a:endParaRPr lang="en-US" sz="900" dirty="0">
              <a:latin typeface="Verdana" pitchFamily="34" charset="0"/>
            </a:endParaRP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latin typeface="Verdana" pitchFamily="34" charset="0"/>
              </a:rPr>
              <a:t>StoreCity</a:t>
            </a:r>
          </a:p>
          <a:p>
            <a:pPr defTabSz="685800" eaLnBrk="0" fontAlgn="base" hangingPunct="0">
              <a:spcBef>
                <a:spcPct val="0"/>
              </a:spcBef>
              <a:spcAft>
                <a:spcPct val="0"/>
              </a:spcAft>
            </a:pPr>
            <a:r>
              <a:rPr lang="en-US" sz="900" dirty="0"/>
              <a:t>StoreRegion</a:t>
            </a:r>
            <a:endParaRPr lang="en-US" sz="900" dirty="0">
              <a:latin typeface="Verdana" pitchFamily="34" charset="0"/>
            </a:endParaRPr>
          </a:p>
        </p:txBody>
      </p:sp>
      <p:sp>
        <p:nvSpPr>
          <p:cNvPr id="3" name="TextBox 2"/>
          <p:cNvSpPr txBox="1"/>
          <p:nvPr/>
        </p:nvSpPr>
        <p:spPr>
          <a:xfrm>
            <a:off x="2089159" y="3064969"/>
            <a:ext cx="994183" cy="253916"/>
          </a:xfrm>
          <a:prstGeom prst="rect">
            <a:avLst/>
          </a:prstGeom>
          <a:noFill/>
        </p:spPr>
        <p:txBody>
          <a:bodyPr wrap="none" rtlCol="0">
            <a:spAutoFit/>
          </a:bodyPr>
          <a:lstStyle/>
          <a:p>
            <a:r>
              <a:rPr lang="en-US" sz="1050" dirty="0"/>
              <a:t>surrogate key</a:t>
            </a:r>
          </a:p>
        </p:txBody>
      </p:sp>
      <p:cxnSp>
        <p:nvCxnSpPr>
          <p:cNvPr id="6" name="Elbow Connector 5"/>
          <p:cNvCxnSpPr>
            <a:stCxn id="3" idx="3"/>
          </p:cNvCxnSpPr>
          <p:nvPr/>
        </p:nvCxnSpPr>
        <p:spPr bwMode="auto">
          <a:xfrm flipV="1">
            <a:off x="3083342" y="3180387"/>
            <a:ext cx="2300105" cy="1154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2089159" y="3346685"/>
            <a:ext cx="933269" cy="253916"/>
          </a:xfrm>
          <a:prstGeom prst="rect">
            <a:avLst/>
          </a:prstGeom>
          <a:noFill/>
        </p:spPr>
        <p:txBody>
          <a:bodyPr wrap="none" rtlCol="0">
            <a:spAutoFit/>
          </a:bodyPr>
          <a:lstStyle/>
          <a:p>
            <a:r>
              <a:rPr lang="en-US" sz="1050" dirty="0"/>
              <a:t>business key</a:t>
            </a:r>
          </a:p>
        </p:txBody>
      </p:sp>
      <p:cxnSp>
        <p:nvCxnSpPr>
          <p:cNvPr id="10" name="Elbow Connector 9"/>
          <p:cNvCxnSpPr>
            <a:stCxn id="9" idx="3"/>
          </p:cNvCxnSpPr>
          <p:nvPr/>
        </p:nvCxnSpPr>
        <p:spPr bwMode="auto">
          <a:xfrm flipV="1">
            <a:off x="3022428" y="3295805"/>
            <a:ext cx="2361019" cy="177838"/>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453053" y="3606795"/>
            <a:ext cx="3061607" cy="253916"/>
          </a:xfrm>
          <a:prstGeom prst="rect">
            <a:avLst/>
          </a:prstGeom>
          <a:noFill/>
        </p:spPr>
        <p:txBody>
          <a:bodyPr wrap="square" rtlCol="0">
            <a:spAutoFit/>
          </a:bodyPr>
          <a:lstStyle/>
          <a:p>
            <a:r>
              <a:rPr lang="en-US" sz="1050" dirty="0"/>
              <a:t>denormalized (no separate store table)</a:t>
            </a:r>
          </a:p>
        </p:txBody>
      </p:sp>
      <p:sp>
        <p:nvSpPr>
          <p:cNvPr id="15" name="Left Brace 14"/>
          <p:cNvSpPr/>
          <p:nvPr/>
        </p:nvSpPr>
        <p:spPr bwMode="auto">
          <a:xfrm>
            <a:off x="5230367" y="3577518"/>
            <a:ext cx="153080" cy="338426"/>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cxnSp>
        <p:nvCxnSpPr>
          <p:cNvPr id="18" name="Elbow Connector 17"/>
          <p:cNvCxnSpPr>
            <a:endCxn id="15" idx="1"/>
          </p:cNvCxnSpPr>
          <p:nvPr/>
        </p:nvCxnSpPr>
        <p:spPr bwMode="auto">
          <a:xfrm>
            <a:off x="4903202" y="3719476"/>
            <a:ext cx="327165" cy="27255"/>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54D08C7-A999-4628-9807-4B8AA77B4224}"/>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32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7F8A-0CEC-6DE2-64E9-350208DFA958}"/>
              </a:ext>
            </a:extLst>
          </p:cNvPr>
          <p:cNvSpPr>
            <a:spLocks noGrp="1"/>
          </p:cNvSpPr>
          <p:nvPr>
            <p:ph type="title"/>
          </p:nvPr>
        </p:nvSpPr>
        <p:spPr>
          <a:xfrm>
            <a:off x="242588" y="10555"/>
            <a:ext cx="3320140" cy="388889"/>
          </a:xfrm>
        </p:spPr>
        <p:txBody>
          <a:bodyPr/>
          <a:lstStyle/>
          <a:p>
            <a:r>
              <a:rPr lang="en-US" dirty="0"/>
              <a:t>Slowly Changing Dimensions</a:t>
            </a:r>
          </a:p>
        </p:txBody>
      </p:sp>
      <p:sp>
        <p:nvSpPr>
          <p:cNvPr id="3" name="Content Placeholder 2">
            <a:extLst>
              <a:ext uri="{FF2B5EF4-FFF2-40B4-BE49-F238E27FC236}">
                <a16:creationId xmlns:a16="http://schemas.microsoft.com/office/drawing/2014/main" id="{F6A5405A-9D47-620F-6D7C-403986EE5D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546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2E01-1172-888F-6329-B6E868567C9B}"/>
              </a:ext>
            </a:extLst>
          </p:cNvPr>
          <p:cNvSpPr>
            <a:spLocks noGrp="1"/>
          </p:cNvSpPr>
          <p:nvPr>
            <p:ph type="title"/>
          </p:nvPr>
        </p:nvSpPr>
        <p:spPr>
          <a:xfrm>
            <a:off x="242588" y="10555"/>
            <a:ext cx="4523803" cy="388889"/>
          </a:xfrm>
        </p:spPr>
        <p:txBody>
          <a:bodyPr/>
          <a:lstStyle/>
          <a:p>
            <a:r>
              <a:rPr lang="en-US" dirty="0"/>
              <a:t>Degenerate and Conformed Dimensions</a:t>
            </a:r>
          </a:p>
        </p:txBody>
      </p:sp>
      <p:sp>
        <p:nvSpPr>
          <p:cNvPr id="3" name="Content Placeholder 2">
            <a:extLst>
              <a:ext uri="{FF2B5EF4-FFF2-40B4-BE49-F238E27FC236}">
                <a16:creationId xmlns:a16="http://schemas.microsoft.com/office/drawing/2014/main" id="{BF68F8B4-6CA2-2107-7B9F-CDA5451A11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169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dirty="0">
                <a:solidFill>
                  <a:schemeClr val="bg1">
                    <a:lumMod val="20000"/>
                    <a:lumOff val="80000"/>
                  </a:schemeClr>
                </a:solidFill>
              </a:rPr>
              <a:t>Considerations for fact tables</a:t>
            </a:r>
          </a:p>
        </p:txBody>
      </p:sp>
      <p:sp>
        <p:nvSpPr>
          <p:cNvPr id="7171" name="Rectangle 3"/>
          <p:cNvSpPr>
            <a:spLocks noGrp="1" noChangeArrowheads="1"/>
          </p:cNvSpPr>
          <p:nvPr>
            <p:ph type="body" idx="1"/>
          </p:nvPr>
        </p:nvSpPr>
        <p:spPr>
          <a:xfrm>
            <a:off x="111612" y="510571"/>
            <a:ext cx="4345035" cy="4399359"/>
          </a:xfrm>
        </p:spPr>
        <p:txBody>
          <a:bodyPr>
            <a:normAutofit/>
          </a:bodyPr>
          <a:lstStyle/>
          <a:p>
            <a:r>
              <a:rPr lang="en-US" dirty="0"/>
              <a:t>Grain:</a:t>
            </a:r>
          </a:p>
          <a:p>
            <a:pPr lvl="1"/>
            <a:r>
              <a:rPr lang="en-US" sz="1050" dirty="0"/>
              <a:t>use the lowest level of detail that relates to all dimensions</a:t>
            </a:r>
          </a:p>
          <a:p>
            <a:pPr lvl="1"/>
            <a:r>
              <a:rPr lang="en-US" sz="1050" dirty="0"/>
              <a:t>create multiple fact tables if multiple grains are required</a:t>
            </a:r>
          </a:p>
          <a:p>
            <a:r>
              <a:rPr lang="en-US" dirty="0"/>
              <a:t>Keys:</a:t>
            </a:r>
          </a:p>
          <a:p>
            <a:pPr lvl="1"/>
            <a:r>
              <a:rPr lang="en-US" sz="1050" dirty="0"/>
              <a:t>the primary key is usually a composite key that includes dimension foreign keys</a:t>
            </a:r>
          </a:p>
          <a:p>
            <a:r>
              <a:rPr lang="en-US" dirty="0"/>
              <a:t>Measures:</a:t>
            </a:r>
          </a:p>
          <a:p>
            <a:pPr lvl="1"/>
            <a:r>
              <a:rPr lang="en-US" sz="1050" i="1" dirty="0"/>
              <a:t>additive</a:t>
            </a:r>
            <a:r>
              <a:rPr lang="en-US" sz="1050" dirty="0"/>
              <a:t>: Measures that can be aggregated across all dimensions</a:t>
            </a:r>
          </a:p>
          <a:p>
            <a:pPr lvl="1"/>
            <a:r>
              <a:rPr lang="en-US" sz="1050" i="1" dirty="0"/>
              <a:t>nonadditive</a:t>
            </a:r>
            <a:r>
              <a:rPr lang="en-US" sz="1050" dirty="0"/>
              <a:t>: Measures that cannot be aggregated</a:t>
            </a:r>
          </a:p>
          <a:p>
            <a:pPr lvl="1"/>
            <a:r>
              <a:rPr lang="en-US" sz="1050" i="1" dirty="0"/>
              <a:t>semi-additive</a:t>
            </a:r>
            <a:r>
              <a:rPr lang="en-US" sz="1050" dirty="0"/>
              <a:t>: Measures that can be aggregated across some dimensions, but not others</a:t>
            </a:r>
          </a:p>
        </p:txBody>
      </p:sp>
      <p:sp>
        <p:nvSpPr>
          <p:cNvPr id="4" name="TextBox 3"/>
          <p:cNvSpPr txBox="1"/>
          <p:nvPr/>
        </p:nvSpPr>
        <p:spPr>
          <a:xfrm>
            <a:off x="6377143" y="902964"/>
            <a:ext cx="1032655" cy="18928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Timekey</a:t>
            </a:r>
          </a:p>
          <a:p>
            <a:r>
              <a:rPr lang="en-US" sz="900" dirty="0"/>
              <a:t>OrderNo</a:t>
            </a:r>
          </a:p>
          <a:p>
            <a:r>
              <a:rPr lang="en-US" sz="900" dirty="0"/>
              <a:t>LineItemNo</a:t>
            </a:r>
          </a:p>
          <a:p>
            <a:r>
              <a:rPr lang="en-US" sz="900" dirty="0"/>
              <a:t>PaymentMethod</a:t>
            </a:r>
          </a:p>
          <a:p>
            <a:r>
              <a:rPr lang="en-US" sz="900" dirty="0"/>
              <a:t>Quantity</a:t>
            </a:r>
          </a:p>
          <a:p>
            <a:r>
              <a:rPr lang="en-US" sz="900" dirty="0"/>
              <a:t>Revenue</a:t>
            </a:r>
          </a:p>
          <a:p>
            <a:r>
              <a:rPr lang="en-US" sz="900" dirty="0"/>
              <a:t>Cost</a:t>
            </a:r>
          </a:p>
          <a:p>
            <a:r>
              <a:rPr lang="en-US" sz="900" dirty="0"/>
              <a:t>Profit</a:t>
            </a:r>
          </a:p>
          <a:p>
            <a:r>
              <a:rPr lang="en-US" sz="900" dirty="0"/>
              <a:t>Margin</a:t>
            </a:r>
          </a:p>
        </p:txBody>
      </p:sp>
      <p:sp>
        <p:nvSpPr>
          <p:cNvPr id="5" name="TextBox 4"/>
          <p:cNvSpPr txBox="1"/>
          <p:nvPr/>
        </p:nvSpPr>
        <p:spPr>
          <a:xfrm>
            <a:off x="5642665" y="3601259"/>
            <a:ext cx="1394934" cy="10618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FactAccountTransaction</a:t>
            </a:r>
          </a:p>
          <a:p>
            <a:r>
              <a:rPr lang="en-US" sz="900" dirty="0"/>
              <a:t>CustomerKey</a:t>
            </a:r>
          </a:p>
          <a:p>
            <a:r>
              <a:rPr lang="en-US" sz="900" dirty="0"/>
              <a:t>BranchKey</a:t>
            </a:r>
          </a:p>
          <a:p>
            <a:r>
              <a:rPr lang="en-US" sz="900" dirty="0"/>
              <a:t>AccountTypeKey</a:t>
            </a:r>
          </a:p>
          <a:p>
            <a:r>
              <a:rPr lang="en-US" sz="900" dirty="0"/>
              <a:t>AccountNo</a:t>
            </a:r>
          </a:p>
          <a:p>
            <a:r>
              <a:rPr lang="en-US" sz="900" dirty="0"/>
              <a:t>CreditDebitAmount</a:t>
            </a:r>
          </a:p>
          <a:p>
            <a:r>
              <a:rPr lang="en-US" sz="900" dirty="0"/>
              <a:t>AccountBalance</a:t>
            </a:r>
          </a:p>
        </p:txBody>
      </p:sp>
      <p:sp>
        <p:nvSpPr>
          <p:cNvPr id="7" name="TextBox 6"/>
          <p:cNvSpPr txBox="1"/>
          <p:nvPr/>
        </p:nvSpPr>
        <p:spPr>
          <a:xfrm>
            <a:off x="5067981" y="2098772"/>
            <a:ext cx="671979" cy="253916"/>
          </a:xfrm>
          <a:prstGeom prst="rect">
            <a:avLst/>
          </a:prstGeom>
          <a:noFill/>
        </p:spPr>
        <p:txBody>
          <a:bodyPr wrap="none" rtlCol="0">
            <a:spAutoFit/>
          </a:bodyPr>
          <a:lstStyle/>
          <a:p>
            <a:r>
              <a:rPr lang="en-US" sz="1050" dirty="0"/>
              <a:t>Additive</a:t>
            </a:r>
          </a:p>
        </p:txBody>
      </p:sp>
      <p:cxnSp>
        <p:nvCxnSpPr>
          <p:cNvPr id="8" name="Elbow Connector 7"/>
          <p:cNvCxnSpPr>
            <a:stCxn id="7" idx="3"/>
            <a:endCxn id="10" idx="1"/>
          </p:cNvCxnSpPr>
          <p:nvPr/>
        </p:nvCxnSpPr>
        <p:spPr bwMode="auto">
          <a:xfrm>
            <a:off x="5739960" y="2225730"/>
            <a:ext cx="477979" cy="7675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Left Brace 9"/>
          <p:cNvSpPr/>
          <p:nvPr/>
        </p:nvSpPr>
        <p:spPr bwMode="auto">
          <a:xfrm>
            <a:off x="6217939" y="2081143"/>
            <a:ext cx="153080" cy="442673"/>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12" name="TextBox 11"/>
          <p:cNvSpPr txBox="1"/>
          <p:nvPr/>
        </p:nvSpPr>
        <p:spPr>
          <a:xfrm>
            <a:off x="5067981" y="2518745"/>
            <a:ext cx="910827" cy="253916"/>
          </a:xfrm>
          <a:prstGeom prst="rect">
            <a:avLst/>
          </a:prstGeom>
          <a:noFill/>
        </p:spPr>
        <p:txBody>
          <a:bodyPr wrap="none" rtlCol="0">
            <a:spAutoFit/>
          </a:bodyPr>
          <a:lstStyle/>
          <a:p>
            <a:r>
              <a:rPr lang="en-US" sz="1050" dirty="0"/>
              <a:t>Nonadditive</a:t>
            </a:r>
          </a:p>
        </p:txBody>
      </p:sp>
      <p:cxnSp>
        <p:nvCxnSpPr>
          <p:cNvPr id="13" name="Elbow Connector 12"/>
          <p:cNvCxnSpPr/>
          <p:nvPr/>
        </p:nvCxnSpPr>
        <p:spPr bwMode="auto">
          <a:xfrm flipV="1">
            <a:off x="6009584" y="2646407"/>
            <a:ext cx="423873" cy="1"/>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934627" y="3116777"/>
            <a:ext cx="998991" cy="253916"/>
          </a:xfrm>
          <a:prstGeom prst="rect">
            <a:avLst/>
          </a:prstGeom>
          <a:noFill/>
        </p:spPr>
        <p:txBody>
          <a:bodyPr wrap="none" rtlCol="0">
            <a:spAutoFit/>
          </a:bodyPr>
          <a:lstStyle/>
          <a:p>
            <a:r>
              <a:rPr lang="en-US" sz="1050" dirty="0"/>
              <a:t>Semi-additive</a:t>
            </a:r>
          </a:p>
        </p:txBody>
      </p:sp>
      <p:cxnSp>
        <p:nvCxnSpPr>
          <p:cNvPr id="17" name="Elbow Connector 16"/>
          <p:cNvCxnSpPr>
            <a:stCxn id="16" idx="2"/>
            <a:endCxn id="18" idx="1"/>
          </p:cNvCxnSpPr>
          <p:nvPr/>
        </p:nvCxnSpPr>
        <p:spPr bwMode="auto">
          <a:xfrm rot="16200000" flipH="1">
            <a:off x="4979562" y="3825254"/>
            <a:ext cx="1161425" cy="25230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Rectangle 17"/>
          <p:cNvSpPr/>
          <p:nvPr/>
        </p:nvSpPr>
        <p:spPr bwMode="auto">
          <a:xfrm>
            <a:off x="5686425" y="4434146"/>
            <a:ext cx="973591" cy="195943"/>
          </a:xfrm>
          <a:prstGeom prst="rect">
            <a:avLst/>
          </a:prstGeom>
          <a:no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4" name="Left Brace 23"/>
          <p:cNvSpPr/>
          <p:nvPr/>
        </p:nvSpPr>
        <p:spPr bwMode="auto">
          <a:xfrm>
            <a:off x="6228148" y="1681112"/>
            <a:ext cx="153080" cy="339549"/>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5" name="TextBox 24"/>
          <p:cNvSpPr txBox="1"/>
          <p:nvPr/>
        </p:nvSpPr>
        <p:spPr>
          <a:xfrm>
            <a:off x="4918332" y="1653874"/>
            <a:ext cx="984821" cy="415498"/>
          </a:xfrm>
          <a:prstGeom prst="rect">
            <a:avLst/>
          </a:prstGeom>
          <a:noFill/>
        </p:spPr>
        <p:txBody>
          <a:bodyPr wrap="square" rtlCol="0">
            <a:spAutoFit/>
          </a:bodyPr>
          <a:lstStyle/>
          <a:p>
            <a:r>
              <a:rPr lang="en-US" sz="1050" dirty="0"/>
              <a:t>Degenerate Dimensions</a:t>
            </a:r>
          </a:p>
        </p:txBody>
      </p:sp>
      <p:cxnSp>
        <p:nvCxnSpPr>
          <p:cNvPr id="26" name="Elbow Connector 25"/>
          <p:cNvCxnSpPr>
            <a:stCxn id="25" idx="3"/>
            <a:endCxn id="24" idx="1"/>
          </p:cNvCxnSpPr>
          <p:nvPr/>
        </p:nvCxnSpPr>
        <p:spPr bwMode="auto">
          <a:xfrm flipV="1">
            <a:off x="5903153" y="1850887"/>
            <a:ext cx="324995" cy="10736"/>
          </a:xfrm>
          <a:prstGeom prst="bentConnector3">
            <a:avLst>
              <a:gd name="adj1" fmla="val 500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106940" y="902964"/>
            <a:ext cx="1272056" cy="415498"/>
          </a:xfrm>
          <a:prstGeom prst="rect">
            <a:avLst/>
          </a:prstGeom>
          <a:noFill/>
        </p:spPr>
        <p:txBody>
          <a:bodyPr wrap="square" rtlCol="0">
            <a:spAutoFit/>
          </a:bodyPr>
          <a:lstStyle/>
          <a:p>
            <a:r>
              <a:rPr lang="en-US" sz="1050" dirty="0"/>
              <a:t>Grain =</a:t>
            </a:r>
          </a:p>
          <a:p>
            <a:r>
              <a:rPr lang="en-US" sz="1050" dirty="0"/>
              <a:t>Order Line Item</a:t>
            </a:r>
          </a:p>
        </p:txBody>
      </p:sp>
      <p:sp>
        <p:nvSpPr>
          <p:cNvPr id="19" name="Rectangle 18">
            <a:extLst>
              <a:ext uri="{FF2B5EF4-FFF2-40B4-BE49-F238E27FC236}">
                <a16:creationId xmlns:a16="http://schemas.microsoft.com/office/drawing/2014/main" id="{554DA74C-26B5-48F4-B186-08189E139E1A}"/>
              </a:ext>
            </a:extLst>
          </p:cNvPr>
          <p:cNvSpPr/>
          <p:nvPr/>
        </p:nvSpPr>
        <p:spPr>
          <a:xfrm>
            <a:off x="7904793" y="4529635"/>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6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7BA3-354A-3502-F4B1-AB1617E07C74}"/>
              </a:ext>
            </a:extLst>
          </p:cNvPr>
          <p:cNvSpPr>
            <a:spLocks noGrp="1"/>
          </p:cNvSpPr>
          <p:nvPr>
            <p:ph type="title"/>
          </p:nvPr>
        </p:nvSpPr>
        <p:spPr>
          <a:xfrm>
            <a:off x="242588" y="10555"/>
            <a:ext cx="2811988" cy="388889"/>
          </a:xfrm>
        </p:spPr>
        <p:txBody>
          <a:bodyPr/>
          <a:lstStyle/>
          <a:p>
            <a:r>
              <a:rPr lang="en-US" dirty="0"/>
              <a:t>The importance of grain</a:t>
            </a:r>
          </a:p>
        </p:txBody>
      </p:sp>
      <p:sp>
        <p:nvSpPr>
          <p:cNvPr id="3" name="Content Placeholder 2">
            <a:extLst>
              <a:ext uri="{FF2B5EF4-FFF2-40B4-BE49-F238E27FC236}">
                <a16:creationId xmlns:a16="http://schemas.microsoft.com/office/drawing/2014/main" id="{C6284DEF-2EBE-1A12-CEA6-0CE2A58C2D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924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54E9C66-184C-45BB-874B-A2BD2F7EB15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2500" r="12500"/>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Ike Ellis</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291769" y="2478423"/>
            <a:ext cx="4077744" cy="774700"/>
          </a:xfrm>
        </p:spPr>
        <p:txBody>
          <a:bodyPr/>
          <a:lstStyle/>
          <a:p>
            <a:r>
              <a:rPr lang="en-US" dirty="0"/>
              <a:t>General Manager – Data &amp; AI Practice</a:t>
            </a:r>
            <a:br>
              <a:rPr lang="en-US" dirty="0"/>
            </a:br>
            <a:r>
              <a:rPr lang="en-US" dirty="0" err="1"/>
              <a:t>Solliance</a:t>
            </a:r>
            <a:endParaRPr lang="en-US" dirty="0"/>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ikeellis</a:t>
            </a:r>
            <a:endParaRPr lang="en-US" dirty="0"/>
          </a:p>
          <a:p>
            <a:r>
              <a:rPr lang="en-US" dirty="0"/>
              <a:t>@ike_ellis</a:t>
            </a:r>
          </a:p>
          <a:p>
            <a:r>
              <a:rPr lang="en-US" dirty="0"/>
              <a:t>ike@solliance.net</a:t>
            </a:r>
          </a:p>
          <a:p>
            <a:r>
              <a:rPr lang="en-US" dirty="0">
                <a:hlinkClick r:id="rId3"/>
              </a:rPr>
              <a:t>www.ikeellis.com</a:t>
            </a:r>
            <a:endParaRPr lang="en-US" dirty="0"/>
          </a:p>
          <a:p>
            <a:r>
              <a:rPr lang="en-US" dirty="0"/>
              <a:t>youtube.com/</a:t>
            </a:r>
            <a:r>
              <a:rPr lang="en-US" dirty="0" err="1"/>
              <a:t>IkeEllisOnTheMic</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4167398" y="2750956"/>
            <a:ext cx="4461009" cy="1806855"/>
          </a:xfrm>
        </p:spPr>
        <p:txBody>
          <a:bodyPr/>
          <a:lstStyle/>
          <a:p>
            <a:pPr marL="342900" indent="-342900">
              <a:buFont typeface="Arial" panose="020B0604020202020204" pitchFamily="34" charset="0"/>
              <a:buChar char="•"/>
            </a:pPr>
            <a:r>
              <a:rPr lang="en-US" dirty="0"/>
              <a:t>Founder of San Diego Power BI </a:t>
            </a:r>
            <a:r>
              <a:rPr lang="en-US" dirty="0" err="1"/>
              <a:t>UserGroup</a:t>
            </a:r>
            <a:endParaRPr lang="en-US" dirty="0"/>
          </a:p>
          <a:p>
            <a:pPr marL="342900" indent="-342900">
              <a:buFont typeface="Arial" panose="020B0604020202020204" pitchFamily="34" charset="0"/>
              <a:buChar char="•"/>
            </a:pPr>
            <a:r>
              <a:rPr lang="en-US" dirty="0"/>
              <a:t>Founder of the San Diego Software Architecture Group</a:t>
            </a:r>
          </a:p>
          <a:p>
            <a:pPr marL="342900" indent="-342900">
              <a:buFont typeface="Arial" panose="020B0604020202020204" pitchFamily="34" charset="0"/>
              <a:buChar char="•"/>
            </a:pPr>
            <a:r>
              <a:rPr lang="en-US" dirty="0"/>
              <a:t>Co-chair of San Diego Data Engineering Meetup</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4167398" y="422725"/>
            <a:ext cx="4962993" cy="1806855"/>
          </a:xfrm>
        </p:spPr>
        <p:txBody>
          <a:bodyPr/>
          <a:lstStyle/>
          <a:p>
            <a:pPr marL="342900" indent="-342900">
              <a:buFont typeface="Arial" panose="020B0604020202020204" pitchFamily="34" charset="0"/>
              <a:buChar char="•"/>
            </a:pPr>
            <a:r>
              <a:rPr lang="en-US" dirty="0"/>
              <a:t>MVP since 2011</a:t>
            </a:r>
          </a:p>
          <a:p>
            <a:pPr marL="342900" indent="-342900">
              <a:buFont typeface="Arial" panose="020B0604020202020204" pitchFamily="34" charset="0"/>
              <a:buChar char="•"/>
            </a:pPr>
            <a:r>
              <a:rPr lang="en-US" dirty="0"/>
              <a:t>Author of Developing Azure Solutions, Power BI MVP Book</a:t>
            </a:r>
          </a:p>
          <a:p>
            <a:pPr marL="342900" indent="-342900">
              <a:buFont typeface="Arial" panose="020B0604020202020204" pitchFamily="34" charset="0"/>
              <a:buChar char="•"/>
            </a:pPr>
            <a:r>
              <a:rPr lang="en-US" dirty="0"/>
              <a:t>Speaker at PASS Summit, </a:t>
            </a:r>
            <a:r>
              <a:rPr lang="en-US" dirty="0" err="1"/>
              <a:t>SQLBits</a:t>
            </a:r>
            <a:r>
              <a:rPr lang="en-US" dirty="0"/>
              <a:t>, </a:t>
            </a:r>
            <a:r>
              <a:rPr lang="en-US" dirty="0" err="1"/>
              <a:t>DevIntersections</a:t>
            </a:r>
            <a:r>
              <a:rPr lang="en-US" dirty="0"/>
              <a:t>, TechEd, Craft, Microsoft Data &amp; AI Conference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3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340F-1249-4DA2-BC32-EBCC2B19ADAC}"/>
              </a:ext>
            </a:extLst>
          </p:cNvPr>
          <p:cNvSpPr>
            <a:spLocks noGrp="1"/>
          </p:cNvSpPr>
          <p:nvPr>
            <p:ph type="title"/>
          </p:nvPr>
        </p:nvSpPr>
        <p:spPr>
          <a:xfrm>
            <a:off x="242588" y="10555"/>
            <a:ext cx="3537828" cy="388889"/>
          </a:xfrm>
        </p:spPr>
        <p:txBody>
          <a:bodyPr/>
          <a:lstStyle/>
          <a:p>
            <a:r>
              <a:rPr lang="en-US" dirty="0">
                <a:solidFill>
                  <a:schemeClr val="bg1">
                    <a:lumMod val="20000"/>
                    <a:lumOff val="80000"/>
                  </a:schemeClr>
                </a:solidFill>
              </a:rPr>
              <a:t>Reasons to make a star schema</a:t>
            </a:r>
          </a:p>
        </p:txBody>
      </p:sp>
      <p:sp>
        <p:nvSpPr>
          <p:cNvPr id="3" name="Content Placeholder 2">
            <a:extLst>
              <a:ext uri="{FF2B5EF4-FFF2-40B4-BE49-F238E27FC236}">
                <a16:creationId xmlns:a16="http://schemas.microsoft.com/office/drawing/2014/main" id="{861B92A1-2E30-4365-8993-B1D503578E8D}"/>
              </a:ext>
            </a:extLst>
          </p:cNvPr>
          <p:cNvSpPr>
            <a:spLocks noGrp="1"/>
          </p:cNvSpPr>
          <p:nvPr>
            <p:ph idx="1"/>
          </p:nvPr>
        </p:nvSpPr>
        <p:spPr/>
        <p:txBody>
          <a:bodyPr/>
          <a:lstStyle/>
          <a:p>
            <a:pPr marL="285750" indent="-285750">
              <a:buFont typeface="Arial" panose="020B0604020202020204" pitchFamily="34" charset="0"/>
              <a:buChar char="•"/>
            </a:pPr>
            <a:r>
              <a:rPr lang="en-US" dirty="0"/>
              <a:t>Easy to use and understand</a:t>
            </a:r>
          </a:p>
          <a:p>
            <a:pPr marL="285750" indent="-285750">
              <a:buFont typeface="Arial" panose="020B0604020202020204" pitchFamily="34" charset="0"/>
              <a:buChar char="•"/>
            </a:pPr>
            <a:r>
              <a:rPr lang="en-US" dirty="0"/>
              <a:t>One version of the truth</a:t>
            </a:r>
          </a:p>
          <a:p>
            <a:pPr marL="285750" indent="-285750">
              <a:buFont typeface="Arial" panose="020B0604020202020204" pitchFamily="34" charset="0"/>
              <a:buChar char="•"/>
            </a:pPr>
            <a:r>
              <a:rPr lang="en-US" dirty="0"/>
              <a:t>Easy to create aggregations by single passing over the data</a:t>
            </a:r>
          </a:p>
          <a:p>
            <a:pPr marL="285750" indent="-285750">
              <a:buFont typeface="Arial" panose="020B0604020202020204" pitchFamily="34" charset="0"/>
              <a:buChar char="•"/>
            </a:pPr>
            <a:r>
              <a:rPr lang="en-US" dirty="0"/>
              <a:t>Much smaller table count (12 – 25 tables)</a:t>
            </a:r>
          </a:p>
          <a:p>
            <a:pPr marL="285750" indent="-285750">
              <a:buFont typeface="Arial" panose="020B0604020202020204" pitchFamily="34" charset="0"/>
              <a:buChar char="•"/>
            </a:pPr>
            <a:r>
              <a:rPr lang="en-US" dirty="0"/>
              <a:t>Faster queries</a:t>
            </a:r>
          </a:p>
          <a:p>
            <a:pPr marL="285750" indent="-285750">
              <a:buFont typeface="Arial" panose="020B0604020202020204" pitchFamily="34" charset="0"/>
              <a:buChar char="•"/>
            </a:pPr>
            <a:r>
              <a:rPr lang="en-US" dirty="0"/>
              <a:t>Good place to feed cubes (either azure analysis services or power bi shared datasets)</a:t>
            </a:r>
          </a:p>
          <a:p>
            <a:pPr marL="285750" indent="-285750">
              <a:buFont typeface="Arial" panose="020B0604020202020204" pitchFamily="34" charset="0"/>
              <a:buChar char="•"/>
            </a:pPr>
            <a:r>
              <a:rPr lang="en-US" dirty="0"/>
              <a:t>Supported by many business intelligence tools (excel pivot tables, power bi, tableau, </a:t>
            </a:r>
            <a:r>
              <a:rPr lang="en-US" dirty="0" err="1"/>
              <a:t>etc</a:t>
            </a:r>
            <a:r>
              <a:rPr lang="en-US" dirty="0"/>
              <a:t>)</a:t>
            </a:r>
          </a:p>
          <a:p>
            <a:pPr marL="285750" indent="-285750">
              <a:buFont typeface="Arial" panose="020B0604020202020204" pitchFamily="34" charset="0"/>
              <a:buChar char="•"/>
            </a:pPr>
            <a:r>
              <a:rPr lang="en-US" dirty="0"/>
              <a:t>What </a:t>
            </a:r>
            <a:r>
              <a:rPr lang="en-US" dirty="0" err="1"/>
              <a:t>i</a:t>
            </a:r>
            <a:r>
              <a:rPr lang="en-US" dirty="0"/>
              <a:t> always say:</a:t>
            </a:r>
          </a:p>
          <a:p>
            <a:pPr marL="628650" lvl="1" indent="-285750">
              <a:buFont typeface="Arial" panose="020B0604020202020204" pitchFamily="34" charset="0"/>
              <a:buChar char="•"/>
            </a:pPr>
            <a:r>
              <a:rPr lang="en-US" dirty="0"/>
              <a:t>“you can either start out by making a star schema, or you can one day wish you did.  those are the two choices”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5570D58C-C6CC-42A1-A699-5A3CA25D3D2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32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05F9-7AAE-D02F-0D15-71FB06E90457}"/>
              </a:ext>
            </a:extLst>
          </p:cNvPr>
          <p:cNvSpPr>
            <a:spLocks noGrp="1"/>
          </p:cNvSpPr>
          <p:nvPr>
            <p:ph type="title"/>
          </p:nvPr>
        </p:nvSpPr>
        <p:spPr>
          <a:xfrm>
            <a:off x="242588" y="10555"/>
            <a:ext cx="2291653" cy="388889"/>
          </a:xfrm>
        </p:spPr>
        <p:txBody>
          <a:bodyPr/>
          <a:lstStyle/>
          <a:p>
            <a:r>
              <a:rPr lang="en-US" dirty="0"/>
              <a:t>Demo: Star Schema</a:t>
            </a:r>
          </a:p>
        </p:txBody>
      </p:sp>
      <p:sp>
        <p:nvSpPr>
          <p:cNvPr id="3" name="Content Placeholder 2">
            <a:extLst>
              <a:ext uri="{FF2B5EF4-FFF2-40B4-BE49-F238E27FC236}">
                <a16:creationId xmlns:a16="http://schemas.microsoft.com/office/drawing/2014/main" id="{D90DB077-86AB-7957-F888-C84F7FA735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2854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F1E5-E65D-445B-803B-419B7AC13118}"/>
              </a:ext>
            </a:extLst>
          </p:cNvPr>
          <p:cNvSpPr>
            <a:spLocks noGrp="1"/>
          </p:cNvSpPr>
          <p:nvPr>
            <p:ph type="title"/>
          </p:nvPr>
        </p:nvSpPr>
        <p:spPr>
          <a:xfrm>
            <a:off x="242588" y="10555"/>
            <a:ext cx="2622577" cy="388889"/>
          </a:xfrm>
        </p:spPr>
        <p:txBody>
          <a:bodyPr/>
          <a:lstStyle/>
          <a:p>
            <a:r>
              <a:rPr lang="en-US" dirty="0">
                <a:solidFill>
                  <a:schemeClr val="bg1">
                    <a:lumMod val="20000"/>
                    <a:lumOff val="80000"/>
                  </a:schemeClr>
                </a:solidFill>
              </a:rPr>
              <a:t>Don’t be afraid of files</a:t>
            </a:r>
          </a:p>
        </p:txBody>
      </p:sp>
      <p:sp>
        <p:nvSpPr>
          <p:cNvPr id="3" name="Content Placeholder 2">
            <a:extLst>
              <a:ext uri="{FF2B5EF4-FFF2-40B4-BE49-F238E27FC236}">
                <a16:creationId xmlns:a16="http://schemas.microsoft.com/office/drawing/2014/main" id="{1186675D-23F4-40F6-A22D-7BED290AD52E}"/>
              </a:ext>
            </a:extLst>
          </p:cNvPr>
          <p:cNvSpPr>
            <a:spLocks noGrp="1"/>
          </p:cNvSpPr>
          <p:nvPr>
            <p:ph idx="1"/>
          </p:nvPr>
        </p:nvSpPr>
        <p:spPr/>
        <p:txBody>
          <a:bodyPr/>
          <a:lstStyle/>
          <a:p>
            <a:pPr marL="285750" indent="-285750">
              <a:buFont typeface="Arial" panose="020B0604020202020204" pitchFamily="34" charset="0"/>
              <a:buChar char="•"/>
            </a:pPr>
            <a:r>
              <a:rPr lang="en-US" dirty="0"/>
              <a:t>files are fast!</a:t>
            </a:r>
          </a:p>
          <a:p>
            <a:pPr marL="285750" indent="-285750">
              <a:buFont typeface="Arial" panose="020B0604020202020204" pitchFamily="34" charset="0"/>
              <a:buChar char="•"/>
            </a:pPr>
            <a:r>
              <a:rPr lang="en-US" dirty="0"/>
              <a:t>files are flexible</a:t>
            </a:r>
          </a:p>
          <a:p>
            <a:pPr marL="628650" lvl="1" indent="-285750">
              <a:buFont typeface="Arial" panose="020B0604020202020204" pitchFamily="34" charset="0"/>
              <a:buChar char="•"/>
            </a:pPr>
            <a:r>
              <a:rPr lang="en-US" dirty="0"/>
              <a:t>new files can have a new data structure without changing the old data structure</a:t>
            </a:r>
          </a:p>
          <a:p>
            <a:pPr marL="285750" indent="-285750">
              <a:buFont typeface="Arial" panose="020B0604020202020204" pitchFamily="34" charset="0"/>
              <a:buChar char="•"/>
            </a:pPr>
            <a:r>
              <a:rPr lang="en-US" dirty="0"/>
              <a:t>files only write the data through one data structure</a:t>
            </a:r>
          </a:p>
          <a:p>
            <a:pPr marL="285750" indent="-285750">
              <a:buFont typeface="Arial" panose="020B0604020202020204" pitchFamily="34" charset="0"/>
              <a:buChar char="•"/>
            </a:pPr>
            <a:r>
              <a:rPr lang="en-US" dirty="0"/>
              <a:t>files can be indexed</a:t>
            </a:r>
          </a:p>
          <a:p>
            <a:pPr marL="285750" indent="-285750">
              <a:buFont typeface="Arial" panose="020B0604020202020204" pitchFamily="34" charset="0"/>
              <a:buChar char="•"/>
            </a:pPr>
            <a:r>
              <a:rPr lang="en-US" dirty="0"/>
              <a:t>file storage is cheap</a:t>
            </a:r>
          </a:p>
          <a:p>
            <a:pPr marL="285750" indent="-285750">
              <a:buFont typeface="Arial" panose="020B0604020202020204" pitchFamily="34" charset="0"/>
              <a:buChar char="•"/>
            </a:pPr>
            <a:r>
              <a:rPr lang="en-US" dirty="0"/>
              <a:t>files can have high data integrity</a:t>
            </a:r>
          </a:p>
          <a:p>
            <a:pPr marL="285750" indent="-285750">
              <a:buFont typeface="Arial" panose="020B0604020202020204" pitchFamily="34" charset="0"/>
              <a:buChar char="•"/>
            </a:pPr>
            <a:r>
              <a:rPr lang="en-US" dirty="0"/>
              <a:t>files can be unstructured or non-relational</a:t>
            </a:r>
          </a:p>
          <a:p>
            <a:pPr marL="285750" indent="-285750">
              <a:buFont typeface="Arial" panose="020B0604020202020204" pitchFamily="34" charset="0"/>
              <a:buChar char="•"/>
            </a:pPr>
            <a:r>
              <a:rPr lang="en-US" dirty="0"/>
              <a:t>Easily copied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Rectangle 3">
            <a:extLst>
              <a:ext uri="{FF2B5EF4-FFF2-40B4-BE49-F238E27FC236}">
                <a16:creationId xmlns:a16="http://schemas.microsoft.com/office/drawing/2014/main" id="{98C1B4E7-F007-42B1-B212-C7FF8E85A9B0}"/>
              </a:ext>
            </a:extLst>
          </p:cNvPr>
          <p:cNvSpPr/>
          <p:nvPr/>
        </p:nvSpPr>
        <p:spPr>
          <a:xfrm>
            <a:off x="597250" y="3614177"/>
            <a:ext cx="7794594" cy="1318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The whole idea of an analytical system is that data duplication will speed up aggregations and reporting.  Files allow for cheap duplication, which allows us to duplicate more data more frequently.</a:t>
            </a:r>
          </a:p>
        </p:txBody>
      </p:sp>
      <p:sp>
        <p:nvSpPr>
          <p:cNvPr id="5" name="Rectangle 4">
            <a:extLst>
              <a:ext uri="{FF2B5EF4-FFF2-40B4-BE49-F238E27FC236}">
                <a16:creationId xmlns:a16="http://schemas.microsoft.com/office/drawing/2014/main" id="{9B0F0CC6-6AD1-4346-B2F4-B592029C53BC}"/>
              </a:ext>
            </a:extLst>
          </p:cNvPr>
          <p:cNvSpPr/>
          <p:nvPr/>
        </p:nvSpPr>
        <p:spPr>
          <a:xfrm>
            <a:off x="8420247" y="4695567"/>
            <a:ext cx="593123" cy="27890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19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986B-004A-41BB-BFF1-D97922AE6E6A}"/>
              </a:ext>
            </a:extLst>
          </p:cNvPr>
          <p:cNvSpPr>
            <a:spLocks noGrp="1"/>
          </p:cNvSpPr>
          <p:nvPr>
            <p:ph type="title"/>
          </p:nvPr>
        </p:nvSpPr>
        <p:spPr>
          <a:xfrm>
            <a:off x="242588" y="10555"/>
            <a:ext cx="1539204" cy="388889"/>
          </a:xfrm>
        </p:spPr>
        <p:txBody>
          <a:bodyPr/>
          <a:lstStyle/>
          <a:p>
            <a:r>
              <a:rPr lang="en-US" dirty="0">
                <a:solidFill>
                  <a:schemeClr val="bg1">
                    <a:lumMod val="20000"/>
                    <a:lumOff val="80000"/>
                  </a:schemeClr>
                </a:solidFill>
              </a:rPr>
              <a:t>Parquet files</a:t>
            </a:r>
          </a:p>
        </p:txBody>
      </p:sp>
      <p:sp>
        <p:nvSpPr>
          <p:cNvPr id="3" name="Content Placeholder 2">
            <a:extLst>
              <a:ext uri="{FF2B5EF4-FFF2-40B4-BE49-F238E27FC236}">
                <a16:creationId xmlns:a16="http://schemas.microsoft.com/office/drawing/2014/main" id="{7680A7CB-4898-4D62-B86D-53EFEFD10609}"/>
              </a:ext>
            </a:extLst>
          </p:cNvPr>
          <p:cNvSpPr>
            <a:spLocks noGrp="1"/>
          </p:cNvSpPr>
          <p:nvPr>
            <p:ph idx="1"/>
          </p:nvPr>
        </p:nvSpPr>
        <p:spPr/>
        <p:txBody>
          <a:bodyPr/>
          <a:lstStyle/>
          <a:p>
            <a:pPr marL="285750" indent="-285750">
              <a:buFont typeface="Arial" panose="020B0604020202020204" pitchFamily="34" charset="0"/>
              <a:buChar char="•"/>
            </a:pPr>
            <a:r>
              <a:rPr lang="en-US" dirty="0"/>
              <a:t>Organizing by column allows for better compression, </a:t>
            </a:r>
          </a:p>
          <a:p>
            <a:pPr marL="628650" lvl="1" indent="-285750">
              <a:buFont typeface="Arial" panose="020B0604020202020204" pitchFamily="34" charset="0"/>
              <a:buChar char="•"/>
            </a:pPr>
            <a:r>
              <a:rPr lang="en-US" dirty="0"/>
              <a:t>The space savings are very noticeable at the scale of a Hadoop cluster.</a:t>
            </a:r>
          </a:p>
          <a:p>
            <a:pPr marL="285750" indent="-285750">
              <a:buFont typeface="Arial" panose="020B0604020202020204" pitchFamily="34" charset="0"/>
              <a:buChar char="•"/>
            </a:pPr>
            <a:r>
              <a:rPr lang="en-US" dirty="0"/>
              <a:t>I/O will be reduced as we can efficiently scan only a subset of the columns while reading the data. </a:t>
            </a:r>
          </a:p>
          <a:p>
            <a:pPr marL="628650" lvl="1" indent="-285750">
              <a:buFont typeface="Arial" panose="020B0604020202020204" pitchFamily="34" charset="0"/>
              <a:buChar char="•"/>
            </a:pPr>
            <a:r>
              <a:rPr lang="en-US" dirty="0"/>
              <a:t>Better compression also reduces the bandwidth required to read the input.</a:t>
            </a:r>
          </a:p>
          <a:p>
            <a:pPr marL="285750" indent="-285750">
              <a:buFont typeface="Arial" panose="020B0604020202020204" pitchFamily="34" charset="0"/>
              <a:buChar char="•"/>
            </a:pPr>
            <a:r>
              <a:rPr lang="en-US" dirty="0" err="1"/>
              <a:t>Splittable</a:t>
            </a:r>
            <a:endParaRPr lang="en-US" dirty="0"/>
          </a:p>
          <a:p>
            <a:pPr marL="285750" indent="-285750">
              <a:buFont typeface="Arial" panose="020B0604020202020204" pitchFamily="34" charset="0"/>
              <a:buChar char="•"/>
            </a:pPr>
            <a:r>
              <a:rPr lang="en-US" dirty="0"/>
              <a:t>Horizontally scalable</a:t>
            </a:r>
          </a:p>
          <a:p>
            <a:endParaRPr lang="en-US" dirty="0"/>
          </a:p>
        </p:txBody>
      </p:sp>
      <p:sp>
        <p:nvSpPr>
          <p:cNvPr id="4" name="Rectangle 3">
            <a:extLst>
              <a:ext uri="{FF2B5EF4-FFF2-40B4-BE49-F238E27FC236}">
                <a16:creationId xmlns:a16="http://schemas.microsoft.com/office/drawing/2014/main" id="{DB449343-DE53-44D8-A6C7-E669AA5A1D8F}"/>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398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A7A-A293-46B5-8C17-94F49F2DF2EF}"/>
              </a:ext>
            </a:extLst>
          </p:cNvPr>
          <p:cNvSpPr>
            <a:spLocks noGrp="1"/>
          </p:cNvSpPr>
          <p:nvPr>
            <p:ph type="title"/>
          </p:nvPr>
        </p:nvSpPr>
        <p:spPr>
          <a:xfrm>
            <a:off x="242588" y="10555"/>
            <a:ext cx="3708708" cy="388889"/>
          </a:xfrm>
        </p:spPr>
        <p:txBody>
          <a:bodyPr/>
          <a:lstStyle/>
          <a:p>
            <a:r>
              <a:rPr lang="en-US" dirty="0">
                <a:solidFill>
                  <a:schemeClr val="bg1">
                    <a:lumMod val="20000"/>
                    <a:lumOff val="80000"/>
                  </a:schemeClr>
                </a:solidFill>
              </a:rPr>
              <a:t>Basic physical idea of a data lake</a:t>
            </a:r>
          </a:p>
        </p:txBody>
      </p:sp>
      <p:sp>
        <p:nvSpPr>
          <p:cNvPr id="6" name="Flowchart: Magnetic Disk 5">
            <a:extLst>
              <a:ext uri="{FF2B5EF4-FFF2-40B4-BE49-F238E27FC236}">
                <a16:creationId xmlns:a16="http://schemas.microsoft.com/office/drawing/2014/main" id="{0F153C2F-6B1A-44AE-978E-F74B1002BD25}"/>
              </a:ext>
            </a:extLst>
          </p:cNvPr>
          <p:cNvSpPr/>
          <p:nvPr/>
        </p:nvSpPr>
        <p:spPr>
          <a:xfrm>
            <a:off x="6152320" y="601108"/>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7" name="Arrow: Right 6">
            <a:extLst>
              <a:ext uri="{FF2B5EF4-FFF2-40B4-BE49-F238E27FC236}">
                <a16:creationId xmlns:a16="http://schemas.microsoft.com/office/drawing/2014/main" id="{EB9AD9DC-8078-47B2-8F5E-30373B6E0866}"/>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8" name="Arrow: Right 7">
            <a:extLst>
              <a:ext uri="{FF2B5EF4-FFF2-40B4-BE49-F238E27FC236}">
                <a16:creationId xmlns:a16="http://schemas.microsoft.com/office/drawing/2014/main" id="{0E83DCB2-67C5-47ED-B99B-5C360BFEA351}"/>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9" name="Arrow: Right 8">
            <a:extLst>
              <a:ext uri="{FF2B5EF4-FFF2-40B4-BE49-F238E27FC236}">
                <a16:creationId xmlns:a16="http://schemas.microsoft.com/office/drawing/2014/main" id="{F2734850-C52B-42FD-983E-027D89F6D65B}"/>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0" name="Arrow: Right 9">
            <a:extLst>
              <a:ext uri="{FF2B5EF4-FFF2-40B4-BE49-F238E27FC236}">
                <a16:creationId xmlns:a16="http://schemas.microsoft.com/office/drawing/2014/main" id="{C52EBA39-747C-4853-B682-D0AC82E728CD}"/>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1" name="Picture 2" descr="Image result for analysis services cube icon">
            <a:extLst>
              <a:ext uri="{FF2B5EF4-FFF2-40B4-BE49-F238E27FC236}">
                <a16:creationId xmlns:a16="http://schemas.microsoft.com/office/drawing/2014/main" id="{6B5EDD0E-B2D4-48E2-8938-A1EE64F710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093" y="2504537"/>
            <a:ext cx="798017" cy="798017"/>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Magnetic Disk 11">
            <a:extLst>
              <a:ext uri="{FF2B5EF4-FFF2-40B4-BE49-F238E27FC236}">
                <a16:creationId xmlns:a16="http://schemas.microsoft.com/office/drawing/2014/main" id="{BFB68ABD-1E8F-4686-A3AD-55CAD76DF6EA}"/>
              </a:ext>
            </a:extLst>
          </p:cNvPr>
          <p:cNvSpPr/>
          <p:nvPr/>
        </p:nvSpPr>
        <p:spPr>
          <a:xfrm>
            <a:off x="84824" y="2336365"/>
            <a:ext cx="885535" cy="809391"/>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6146" name="Picture 2" descr="Image result for azure blob storage">
            <a:extLst>
              <a:ext uri="{FF2B5EF4-FFF2-40B4-BE49-F238E27FC236}">
                <a16:creationId xmlns:a16="http://schemas.microsoft.com/office/drawing/2014/main" id="{58B493D1-BB15-4982-AE3E-AC2582B5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951" y="2263892"/>
            <a:ext cx="1013537" cy="10135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zure blob storage">
            <a:extLst>
              <a:ext uri="{FF2B5EF4-FFF2-40B4-BE49-F238E27FC236}">
                <a16:creationId xmlns:a16="http://schemas.microsoft.com/office/drawing/2014/main" id="{5845B1EC-62B2-4955-9823-D1736F275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105" y="2195740"/>
            <a:ext cx="1148590" cy="1148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A5F686-A601-41C8-BB64-A435BAC9C3A0}"/>
              </a:ext>
            </a:extLst>
          </p:cNvPr>
          <p:cNvSpPr txBox="1"/>
          <p:nvPr/>
        </p:nvSpPr>
        <p:spPr>
          <a:xfrm>
            <a:off x="1851393" y="1859841"/>
            <a:ext cx="1102275" cy="369332"/>
          </a:xfrm>
          <a:prstGeom prst="rect">
            <a:avLst/>
          </a:prstGeom>
          <a:noFill/>
        </p:spPr>
        <p:txBody>
          <a:bodyPr wrap="square" rtlCol="0">
            <a:spAutoFit/>
          </a:bodyPr>
          <a:lstStyle/>
          <a:p>
            <a:r>
              <a:rPr lang="en-US" dirty="0"/>
              <a:t>staging</a:t>
            </a:r>
          </a:p>
        </p:txBody>
      </p:sp>
      <p:sp>
        <p:nvSpPr>
          <p:cNvPr id="17" name="TextBox 16">
            <a:extLst>
              <a:ext uri="{FF2B5EF4-FFF2-40B4-BE49-F238E27FC236}">
                <a16:creationId xmlns:a16="http://schemas.microsoft.com/office/drawing/2014/main" id="{476F86D4-E5EC-4126-A7F9-E59B0213DDA9}"/>
              </a:ext>
            </a:extLst>
          </p:cNvPr>
          <p:cNvSpPr txBox="1"/>
          <p:nvPr/>
        </p:nvSpPr>
        <p:spPr>
          <a:xfrm>
            <a:off x="4010528" y="1839063"/>
            <a:ext cx="1102275" cy="369332"/>
          </a:xfrm>
          <a:prstGeom prst="rect">
            <a:avLst/>
          </a:prstGeom>
          <a:noFill/>
        </p:spPr>
        <p:txBody>
          <a:bodyPr wrap="square" rtlCol="0">
            <a:spAutoFit/>
          </a:bodyPr>
          <a:lstStyle/>
          <a:p>
            <a:r>
              <a:rPr lang="en-US" dirty="0" err="1"/>
              <a:t>ods</a:t>
            </a:r>
            <a:endParaRPr lang="en-US" dirty="0"/>
          </a:p>
        </p:txBody>
      </p:sp>
      <p:sp>
        <p:nvSpPr>
          <p:cNvPr id="18" name="Flowchart: Magnetic Disk 17">
            <a:extLst>
              <a:ext uri="{FF2B5EF4-FFF2-40B4-BE49-F238E27FC236}">
                <a16:creationId xmlns:a16="http://schemas.microsoft.com/office/drawing/2014/main" id="{39FBCEE2-37BE-4D48-9369-483DA15AE855}"/>
              </a:ext>
            </a:extLst>
          </p:cNvPr>
          <p:cNvSpPr/>
          <p:nvPr/>
        </p:nvSpPr>
        <p:spPr>
          <a:xfrm>
            <a:off x="6152320" y="1780881"/>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19" name="Flowchart: Magnetic Disk 18">
            <a:extLst>
              <a:ext uri="{FF2B5EF4-FFF2-40B4-BE49-F238E27FC236}">
                <a16:creationId xmlns:a16="http://schemas.microsoft.com/office/drawing/2014/main" id="{841405FA-660B-421B-BC00-B52B4963BDC2}"/>
              </a:ext>
            </a:extLst>
          </p:cNvPr>
          <p:cNvSpPr/>
          <p:nvPr/>
        </p:nvSpPr>
        <p:spPr>
          <a:xfrm>
            <a:off x="6139808" y="2957645"/>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pic>
        <p:nvPicPr>
          <p:cNvPr id="20" name="Picture 4" descr="Image result for power bi icon">
            <a:extLst>
              <a:ext uri="{FF2B5EF4-FFF2-40B4-BE49-F238E27FC236}">
                <a16:creationId xmlns:a16="http://schemas.microsoft.com/office/drawing/2014/main" id="{49D34E5E-D22B-4F44-8903-DA6C5EE283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105" y="409529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A5A0679E-EE5F-425E-AA6F-9F77D33FE5DD}"/>
              </a:ext>
            </a:extLst>
          </p:cNvPr>
          <p:cNvSpPr/>
          <p:nvPr/>
        </p:nvSpPr>
        <p:spPr>
          <a:xfrm rot="1946942">
            <a:off x="923621" y="3728602"/>
            <a:ext cx="2737951"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2" name="Arrow: Right 21">
            <a:extLst>
              <a:ext uri="{FF2B5EF4-FFF2-40B4-BE49-F238E27FC236}">
                <a16:creationId xmlns:a16="http://schemas.microsoft.com/office/drawing/2014/main" id="{0783046A-BA18-4AA6-813F-B5606D62942E}"/>
              </a:ext>
            </a:extLst>
          </p:cNvPr>
          <p:cNvSpPr/>
          <p:nvPr/>
        </p:nvSpPr>
        <p:spPr>
          <a:xfrm rot="5400000">
            <a:off x="3897235" y="3485871"/>
            <a:ext cx="665825" cy="46788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3" name="Arrow: Right 22">
            <a:extLst>
              <a:ext uri="{FF2B5EF4-FFF2-40B4-BE49-F238E27FC236}">
                <a16:creationId xmlns:a16="http://schemas.microsoft.com/office/drawing/2014/main" id="{A6132355-13BE-4B22-B2C1-0CC10206D6A8}"/>
              </a:ext>
            </a:extLst>
          </p:cNvPr>
          <p:cNvSpPr/>
          <p:nvPr/>
        </p:nvSpPr>
        <p:spPr>
          <a:xfrm rot="8720093" flipV="1">
            <a:off x="4646346" y="3863765"/>
            <a:ext cx="1475527"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etl</a:t>
            </a:r>
          </a:p>
        </p:txBody>
      </p:sp>
      <p:sp>
        <p:nvSpPr>
          <p:cNvPr id="24" name="Arrow: Right 23">
            <a:extLst>
              <a:ext uri="{FF2B5EF4-FFF2-40B4-BE49-F238E27FC236}">
                <a16:creationId xmlns:a16="http://schemas.microsoft.com/office/drawing/2014/main" id="{E6C07EEF-D6B1-4831-9961-38569324DE14}"/>
              </a:ext>
            </a:extLst>
          </p:cNvPr>
          <p:cNvSpPr/>
          <p:nvPr/>
        </p:nvSpPr>
        <p:spPr>
          <a:xfrm rot="9922970" flipV="1">
            <a:off x="5530955" y="3981446"/>
            <a:ext cx="3052893"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DB6BB9F5-D17D-455C-A206-1E9CAAD7328A}"/>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548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777D-A335-8CBF-650E-176B7E2518F7}"/>
              </a:ext>
            </a:extLst>
          </p:cNvPr>
          <p:cNvSpPr>
            <a:spLocks noGrp="1"/>
          </p:cNvSpPr>
          <p:nvPr>
            <p:ph type="title"/>
          </p:nvPr>
        </p:nvSpPr>
        <p:spPr>
          <a:xfrm>
            <a:off x="242588" y="10555"/>
            <a:ext cx="8588698" cy="388889"/>
          </a:xfrm>
        </p:spPr>
        <p:txBody>
          <a:bodyPr/>
          <a:lstStyle/>
          <a:p>
            <a:r>
              <a:rPr lang="en-US" dirty="0">
                <a:solidFill>
                  <a:schemeClr val="bg1">
                    <a:lumMod val="20000"/>
                    <a:lumOff val="80000"/>
                  </a:schemeClr>
                </a:solidFill>
              </a:rPr>
              <a:t>Imagine using T-SQL to query all of your data, regardless of where it is stored</a:t>
            </a:r>
          </a:p>
        </p:txBody>
      </p:sp>
      <p:sp>
        <p:nvSpPr>
          <p:cNvPr id="3" name="Content Placeholder 2">
            <a:extLst>
              <a:ext uri="{FF2B5EF4-FFF2-40B4-BE49-F238E27FC236}">
                <a16:creationId xmlns:a16="http://schemas.microsoft.com/office/drawing/2014/main" id="{2811667A-091C-4642-7CCA-8DB7765F91D5}"/>
              </a:ext>
            </a:extLst>
          </p:cNvPr>
          <p:cNvSpPr>
            <a:spLocks noGrp="1"/>
          </p:cNvSpPr>
          <p:nvPr>
            <p:ph idx="1"/>
          </p:nvPr>
        </p:nvSpPr>
        <p:spPr/>
        <p:txBody>
          <a:bodyPr/>
          <a:lstStyle/>
          <a:p>
            <a:r>
              <a:rPr lang="en-US" dirty="0"/>
              <a:t>T-SQL in all the places</a:t>
            </a:r>
          </a:p>
        </p:txBody>
      </p:sp>
    </p:spTree>
    <p:extLst>
      <p:ext uri="{BB962C8B-B14F-4D97-AF65-F5344CB8AC3E}">
        <p14:creationId xmlns:p14="http://schemas.microsoft.com/office/powerpoint/2010/main" val="69497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3D8C-0CAB-48F6-A83C-F7F92BA1A811}"/>
              </a:ext>
            </a:extLst>
          </p:cNvPr>
          <p:cNvSpPr>
            <a:spLocks noGrp="1"/>
          </p:cNvSpPr>
          <p:nvPr>
            <p:ph type="title"/>
          </p:nvPr>
        </p:nvSpPr>
        <p:spPr>
          <a:xfrm>
            <a:off x="242588" y="10555"/>
            <a:ext cx="3597716" cy="388889"/>
          </a:xfrm>
        </p:spPr>
        <p:txBody>
          <a:bodyPr/>
          <a:lstStyle/>
          <a:p>
            <a:r>
              <a:rPr lang="en-US" dirty="0">
                <a:solidFill>
                  <a:schemeClr val="bg1">
                    <a:lumMod val="20000"/>
                    <a:lumOff val="80000"/>
                  </a:schemeClr>
                </a:solidFill>
              </a:rPr>
              <a:t>Data virtualization as a concept</a:t>
            </a:r>
          </a:p>
        </p:txBody>
      </p:sp>
      <p:sp>
        <p:nvSpPr>
          <p:cNvPr id="3" name="Content Placeholder 2">
            <a:extLst>
              <a:ext uri="{FF2B5EF4-FFF2-40B4-BE49-F238E27FC236}">
                <a16:creationId xmlns:a16="http://schemas.microsoft.com/office/drawing/2014/main" id="{6F8A3E47-5741-4B0A-B954-A3FCE770BD2B}"/>
              </a:ext>
            </a:extLst>
          </p:cNvPr>
          <p:cNvSpPr>
            <a:spLocks noGrp="1"/>
          </p:cNvSpPr>
          <p:nvPr>
            <p:ph idx="1"/>
          </p:nvPr>
        </p:nvSpPr>
        <p:spPr/>
        <p:txBody>
          <a:bodyPr/>
          <a:lstStyle/>
          <a:p>
            <a:pPr marL="285750" indent="-285750">
              <a:buFont typeface="Arial" panose="020B0604020202020204" pitchFamily="34" charset="0"/>
              <a:buChar char="•"/>
            </a:pPr>
            <a:r>
              <a:rPr lang="en-US" dirty="0"/>
              <a:t>data stays in it’s original place</a:t>
            </a:r>
          </a:p>
          <a:p>
            <a:pPr marL="628650" lvl="1" indent="-285750">
              <a:buFont typeface="Arial" panose="020B0604020202020204" pitchFamily="34" charset="0"/>
              <a:buChar char="•"/>
            </a:pPr>
            <a:r>
              <a:rPr lang="en-US" dirty="0" err="1"/>
              <a:t>sql</a:t>
            </a:r>
            <a:r>
              <a:rPr lang="en-US" dirty="0"/>
              <a:t> server</a:t>
            </a:r>
          </a:p>
          <a:p>
            <a:pPr marL="628650" lvl="1" indent="-285750">
              <a:buFont typeface="Arial" panose="020B0604020202020204" pitchFamily="34" charset="0"/>
              <a:buChar char="•"/>
            </a:pPr>
            <a:r>
              <a:rPr lang="en-US" dirty="0"/>
              <a:t>azure blob storage</a:t>
            </a:r>
          </a:p>
          <a:p>
            <a:pPr marL="628650" lvl="1" indent="-285750">
              <a:buFont typeface="Arial" panose="020B0604020202020204" pitchFamily="34" charset="0"/>
              <a:buChar char="•"/>
            </a:pPr>
            <a:r>
              <a:rPr lang="en-US" dirty="0"/>
              <a:t>azure data lake storage gen 2</a:t>
            </a:r>
          </a:p>
          <a:p>
            <a:pPr marL="285750" indent="-285750">
              <a:buFont typeface="Arial" panose="020B0604020202020204" pitchFamily="34" charset="0"/>
              <a:buChar char="•"/>
            </a:pPr>
            <a:r>
              <a:rPr lang="en-US" dirty="0"/>
              <a:t>metadata repository is over the data where it is</a:t>
            </a:r>
          </a:p>
          <a:p>
            <a:pPr marL="285750" indent="-285750">
              <a:buFont typeface="Arial" panose="020B0604020202020204" pitchFamily="34" charset="0"/>
              <a:buChar char="•"/>
            </a:pPr>
            <a:r>
              <a:rPr lang="en-US" dirty="0"/>
              <a:t>data can then be queried and joined in a single location</a:t>
            </a:r>
          </a:p>
          <a:p>
            <a:pPr marL="628650" lvl="1" indent="-285750">
              <a:buFont typeface="Arial" panose="020B0604020202020204" pitchFamily="34" charset="0"/>
              <a:buChar char="•"/>
            </a:pPr>
            <a:r>
              <a:rPr lang="en-US" dirty="0"/>
              <a:t>spark </a:t>
            </a:r>
            <a:r>
              <a:rPr lang="en-US" dirty="0" err="1"/>
              <a:t>sql</a:t>
            </a:r>
            <a:endParaRPr lang="en-US" dirty="0"/>
          </a:p>
          <a:p>
            <a:pPr marL="628650" lvl="1" indent="-285750">
              <a:buFont typeface="Arial" panose="020B0604020202020204" pitchFamily="34" charset="0"/>
              <a:buChar char="•"/>
            </a:pPr>
            <a:r>
              <a:rPr lang="en-US" dirty="0" err="1"/>
              <a:t>polybase</a:t>
            </a:r>
            <a:endParaRPr lang="en-US" dirty="0"/>
          </a:p>
          <a:p>
            <a:pPr marL="628650" lvl="1" indent="-285750">
              <a:buFont typeface="Arial" panose="020B0604020202020204" pitchFamily="34" charset="0"/>
              <a:buChar char="•"/>
            </a:pPr>
            <a:r>
              <a:rPr lang="en-US" dirty="0"/>
              <a:t>hive</a:t>
            </a:r>
          </a:p>
          <a:p>
            <a:pPr marL="628650" lvl="1" indent="-285750">
              <a:buFont typeface="Arial" panose="020B0604020202020204" pitchFamily="34" charset="0"/>
              <a:buChar char="•"/>
            </a:pPr>
            <a:r>
              <a:rPr lang="en-US" dirty="0"/>
              <a:t>power bi</a:t>
            </a:r>
          </a:p>
          <a:p>
            <a:pPr marL="628650" lvl="1" indent="-285750">
              <a:buFont typeface="Arial" panose="020B0604020202020204" pitchFamily="34" charset="0"/>
              <a:buChar char="•"/>
            </a:pPr>
            <a:r>
              <a:rPr lang="en-US" dirty="0" err="1"/>
              <a:t>sql</a:t>
            </a:r>
            <a:r>
              <a:rPr lang="en-US" dirty="0"/>
              <a:t> server big data clusters</a:t>
            </a:r>
          </a:p>
        </p:txBody>
      </p:sp>
      <p:sp>
        <p:nvSpPr>
          <p:cNvPr id="4" name="Rectangle 3">
            <a:extLst>
              <a:ext uri="{FF2B5EF4-FFF2-40B4-BE49-F238E27FC236}">
                <a16:creationId xmlns:a16="http://schemas.microsoft.com/office/drawing/2014/main" id="{2D48A055-C557-4FE9-991D-B86A3A6C05B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77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1D1B-C20A-8E03-7718-6E6EFA3C386C}"/>
              </a:ext>
            </a:extLst>
          </p:cNvPr>
          <p:cNvSpPr>
            <a:spLocks noGrp="1"/>
          </p:cNvSpPr>
          <p:nvPr>
            <p:ph type="title"/>
          </p:nvPr>
        </p:nvSpPr>
        <p:spPr>
          <a:xfrm>
            <a:off x="242588" y="10555"/>
            <a:ext cx="5327356" cy="388889"/>
          </a:xfrm>
        </p:spPr>
        <p:txBody>
          <a:bodyPr/>
          <a:lstStyle/>
          <a:p>
            <a:r>
              <a:rPr lang="en-US" dirty="0">
                <a:solidFill>
                  <a:schemeClr val="bg1">
                    <a:lumMod val="20000"/>
                    <a:lumOff val="80000"/>
                  </a:schemeClr>
                </a:solidFill>
              </a:rPr>
              <a:t>Demo:  Data virtualization, T-SQL, Parquet Files</a:t>
            </a:r>
          </a:p>
        </p:txBody>
      </p:sp>
      <p:sp>
        <p:nvSpPr>
          <p:cNvPr id="3" name="Content Placeholder 2">
            <a:extLst>
              <a:ext uri="{FF2B5EF4-FFF2-40B4-BE49-F238E27FC236}">
                <a16:creationId xmlns:a16="http://schemas.microsoft.com/office/drawing/2014/main" id="{3E144409-9BC2-7AD3-E53C-E932605070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1369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2759410" cy="388889"/>
          </a:xfrm>
        </p:spPr>
        <p:txBody>
          <a:bodyPr/>
          <a:lstStyle/>
          <a:p>
            <a:r>
              <a:rPr lang="en-US" dirty="0">
                <a:solidFill>
                  <a:schemeClr val="bg2"/>
                </a:solidFill>
              </a:rPr>
              <a:t>A Brief History of Spark</a:t>
            </a:r>
          </a:p>
        </p:txBody>
      </p:sp>
      <p:sp>
        <p:nvSpPr>
          <p:cNvPr id="3" name="Content Placeholder 2">
            <a:extLst>
              <a:ext uri="{FF2B5EF4-FFF2-40B4-BE49-F238E27FC236}">
                <a16:creationId xmlns:a16="http://schemas.microsoft.com/office/drawing/2014/main" id="{2CC45A73-58B1-4170-BABF-BD2FFA387C42}"/>
              </a:ext>
            </a:extLst>
          </p:cNvPr>
          <p:cNvSpPr>
            <a:spLocks noGrp="1"/>
          </p:cNvSpPr>
          <p:nvPr>
            <p:ph idx="1"/>
          </p:nvPr>
        </p:nvSpPr>
        <p:spPr/>
        <p:txBody>
          <a:bodyPr/>
          <a:lstStyle/>
          <a:p>
            <a:pPr marL="285750" indent="-285750">
              <a:buFont typeface="Arial" panose="020B0604020202020204" pitchFamily="34" charset="0"/>
              <a:buChar char="•"/>
            </a:pPr>
            <a:r>
              <a:rPr lang="en-US" dirty="0"/>
              <a:t>Hadoop</a:t>
            </a:r>
          </a:p>
          <a:p>
            <a:pPr marL="285750" indent="-285750">
              <a:buFont typeface="Arial" panose="020B0604020202020204" pitchFamily="34" charset="0"/>
              <a:buChar char="•"/>
            </a:pPr>
            <a:r>
              <a:rPr lang="en-US" dirty="0"/>
              <a:t>HDFS</a:t>
            </a:r>
          </a:p>
          <a:p>
            <a:pPr marL="285750" indent="-285750">
              <a:buFont typeface="Arial" panose="020B0604020202020204" pitchFamily="34" charset="0"/>
              <a:buChar char="•"/>
            </a:pPr>
            <a:r>
              <a:rPr lang="en-US" dirty="0"/>
              <a:t>Spark</a:t>
            </a:r>
          </a:p>
        </p:txBody>
      </p:sp>
      <p:sp>
        <p:nvSpPr>
          <p:cNvPr id="4" name="Rectangle 3">
            <a:extLst>
              <a:ext uri="{FF2B5EF4-FFF2-40B4-BE49-F238E27FC236}">
                <a16:creationId xmlns:a16="http://schemas.microsoft.com/office/drawing/2014/main" id="{99BD7D92-0D76-4DD1-8A89-0D76D64DDA19}"/>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2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4944943" cy="388889"/>
          </a:xfrm>
        </p:spPr>
        <p:txBody>
          <a:bodyPr/>
          <a:lstStyle/>
          <a:p>
            <a:r>
              <a:rPr lang="en-US" dirty="0">
                <a:solidFill>
                  <a:schemeClr val="bg2"/>
                </a:solidFill>
              </a:rPr>
              <a:t>Deciding the correct location for data marts</a:t>
            </a:r>
          </a:p>
        </p:txBody>
      </p:sp>
      <p:graphicFrame>
        <p:nvGraphicFramePr>
          <p:cNvPr id="5" name="Table 5">
            <a:extLst>
              <a:ext uri="{FF2B5EF4-FFF2-40B4-BE49-F238E27FC236}">
                <a16:creationId xmlns:a16="http://schemas.microsoft.com/office/drawing/2014/main" id="{B67B7F7C-6AC8-4356-8F4F-9494D9452ED0}"/>
              </a:ext>
            </a:extLst>
          </p:cNvPr>
          <p:cNvGraphicFramePr>
            <a:graphicFrameLocks noGrp="1"/>
          </p:cNvGraphicFramePr>
          <p:nvPr>
            <p:extLst>
              <p:ext uri="{D42A27DB-BD31-4B8C-83A1-F6EECF244321}">
                <p14:modId xmlns:p14="http://schemas.microsoft.com/office/powerpoint/2010/main" val="144859671"/>
              </p:ext>
            </p:extLst>
          </p:nvPr>
        </p:nvGraphicFramePr>
        <p:xfrm>
          <a:off x="132806" y="428715"/>
          <a:ext cx="8962210" cy="3836308"/>
        </p:xfrm>
        <a:graphic>
          <a:graphicData uri="http://schemas.openxmlformats.org/drawingml/2006/table">
            <a:tbl>
              <a:tblPr firstRow="1" bandRow="1">
                <a:tableStyleId>{5C22544A-7EE6-4342-B048-85BDC9FD1C3A}</a:tableStyleId>
              </a:tblPr>
              <a:tblGrid>
                <a:gridCol w="1792442">
                  <a:extLst>
                    <a:ext uri="{9D8B030D-6E8A-4147-A177-3AD203B41FA5}">
                      <a16:colId xmlns:a16="http://schemas.microsoft.com/office/drawing/2014/main" val="2363395414"/>
                    </a:ext>
                  </a:extLst>
                </a:gridCol>
                <a:gridCol w="1792442">
                  <a:extLst>
                    <a:ext uri="{9D8B030D-6E8A-4147-A177-3AD203B41FA5}">
                      <a16:colId xmlns:a16="http://schemas.microsoft.com/office/drawing/2014/main" val="3296047593"/>
                    </a:ext>
                  </a:extLst>
                </a:gridCol>
                <a:gridCol w="1792442">
                  <a:extLst>
                    <a:ext uri="{9D8B030D-6E8A-4147-A177-3AD203B41FA5}">
                      <a16:colId xmlns:a16="http://schemas.microsoft.com/office/drawing/2014/main" val="100041853"/>
                    </a:ext>
                  </a:extLst>
                </a:gridCol>
                <a:gridCol w="1792442">
                  <a:extLst>
                    <a:ext uri="{9D8B030D-6E8A-4147-A177-3AD203B41FA5}">
                      <a16:colId xmlns:a16="http://schemas.microsoft.com/office/drawing/2014/main" val="778824684"/>
                    </a:ext>
                  </a:extLst>
                </a:gridCol>
                <a:gridCol w="1792442">
                  <a:extLst>
                    <a:ext uri="{9D8B030D-6E8A-4147-A177-3AD203B41FA5}">
                      <a16:colId xmlns:a16="http://schemas.microsoft.com/office/drawing/2014/main" val="57590030"/>
                    </a:ext>
                  </a:extLst>
                </a:gridCol>
              </a:tblGrid>
              <a:tr h="818788">
                <a:tc>
                  <a:txBody>
                    <a:bodyPr/>
                    <a:lstStyle/>
                    <a:p>
                      <a:r>
                        <a:rPr lang="en-US" sz="1600" dirty="0">
                          <a:solidFill>
                            <a:schemeClr val="bg1">
                              <a:lumMod val="20000"/>
                              <a:lumOff val="80000"/>
                            </a:schemeClr>
                          </a:solidFill>
                        </a:rPr>
                        <a:t>Spark Tables</a:t>
                      </a:r>
                    </a:p>
                  </a:txBody>
                  <a:tcPr/>
                </a:tc>
                <a:tc>
                  <a:txBody>
                    <a:bodyPr/>
                    <a:lstStyle/>
                    <a:p>
                      <a:r>
                        <a:rPr lang="en-US" sz="1600" dirty="0">
                          <a:solidFill>
                            <a:schemeClr val="bg1">
                              <a:lumMod val="20000"/>
                              <a:lumOff val="80000"/>
                            </a:schemeClr>
                          </a:solidFill>
                        </a:rPr>
                        <a:t>Dedicated SQL Pools</a:t>
                      </a:r>
                    </a:p>
                  </a:txBody>
                  <a:tcPr/>
                </a:tc>
                <a:tc>
                  <a:txBody>
                    <a:bodyPr/>
                    <a:lstStyle/>
                    <a:p>
                      <a:r>
                        <a:rPr lang="en-US" sz="1600" dirty="0">
                          <a:solidFill>
                            <a:schemeClr val="bg1">
                              <a:lumMod val="20000"/>
                              <a:lumOff val="80000"/>
                            </a:schemeClr>
                          </a:solidFill>
                        </a:rPr>
                        <a:t>Azure SQL DB Hyperscale</a:t>
                      </a:r>
                    </a:p>
                  </a:txBody>
                  <a:tcPr/>
                </a:tc>
                <a:tc>
                  <a:txBody>
                    <a:bodyPr/>
                    <a:lstStyle/>
                    <a:p>
                      <a:r>
                        <a:rPr lang="en-US" sz="1600" dirty="0">
                          <a:solidFill>
                            <a:schemeClr val="bg1">
                              <a:lumMod val="20000"/>
                              <a:lumOff val="80000"/>
                            </a:schemeClr>
                          </a:solidFill>
                        </a:rPr>
                        <a:t>Azure SQL DB MI</a:t>
                      </a:r>
                    </a:p>
                  </a:txBody>
                  <a:tcPr/>
                </a:tc>
                <a:tc>
                  <a:txBody>
                    <a:bodyPr/>
                    <a:lstStyle/>
                    <a:p>
                      <a:r>
                        <a:rPr lang="en-US" sz="1600" dirty="0">
                          <a:solidFill>
                            <a:schemeClr val="bg1">
                              <a:lumMod val="20000"/>
                              <a:lumOff val="80000"/>
                            </a:schemeClr>
                          </a:solidFill>
                        </a:rPr>
                        <a:t>Regular Azure SQL DB</a:t>
                      </a:r>
                    </a:p>
                  </a:txBody>
                  <a:tcPr/>
                </a:tc>
                <a:extLst>
                  <a:ext uri="{0D108BD9-81ED-4DB2-BD59-A6C34878D82A}">
                    <a16:rowId xmlns:a16="http://schemas.microsoft.com/office/drawing/2014/main" val="721142843"/>
                  </a:ext>
                </a:extLst>
              </a:tr>
              <a:tr h="1118595">
                <a:tc>
                  <a:txBody>
                    <a:bodyPr/>
                    <a:lstStyle/>
                    <a:p>
                      <a:pPr marL="285750" indent="-285750">
                        <a:buFont typeface="Arial" panose="020B0604020202020204" pitchFamily="34" charset="0"/>
                        <a:buChar char="•"/>
                      </a:pPr>
                      <a:r>
                        <a:rPr lang="en-US" sz="1600" dirty="0"/>
                        <a:t>Great for Power BI refreshes for direct import</a:t>
                      </a:r>
                    </a:p>
                    <a:p>
                      <a:pPr marL="285750" indent="-285750">
                        <a:buFont typeface="Arial" panose="020B0604020202020204" pitchFamily="34" charset="0"/>
                        <a:buChar char="•"/>
                      </a:pPr>
                      <a:r>
                        <a:rPr lang="en-US" sz="1600" dirty="0"/>
                        <a:t>Good performance for querying</a:t>
                      </a:r>
                    </a:p>
                    <a:p>
                      <a:pPr marL="285750" indent="-285750">
                        <a:buFont typeface="Arial" panose="020B0604020202020204" pitchFamily="34" charset="0"/>
                        <a:buChar char="•"/>
                      </a:pPr>
                      <a:r>
                        <a:rPr lang="en-US" sz="1600" dirty="0"/>
                        <a:t>Really cheap</a:t>
                      </a:r>
                    </a:p>
                  </a:txBody>
                  <a:tcPr/>
                </a:tc>
                <a:tc>
                  <a:txBody>
                    <a:bodyPr/>
                    <a:lstStyle/>
                    <a:p>
                      <a:pPr marL="285750" indent="-285750">
                        <a:buFont typeface="Arial" panose="020B0604020202020204" pitchFamily="34" charset="0"/>
                        <a:buChar char="•"/>
                      </a:pPr>
                      <a:r>
                        <a:rPr lang="en-US" sz="1600" dirty="0"/>
                        <a:t>Most expensive option</a:t>
                      </a:r>
                    </a:p>
                    <a:p>
                      <a:pPr marL="285750" indent="-285750">
                        <a:buFont typeface="Arial" panose="020B0604020202020204" pitchFamily="34" charset="0"/>
                        <a:buChar char="•"/>
                      </a:pPr>
                      <a:r>
                        <a:rPr lang="en-US" sz="1600" dirty="0"/>
                        <a:t>Great for very large data, partitioned data that needs to be very fast</a:t>
                      </a:r>
                    </a:p>
                    <a:p>
                      <a:pPr marL="285750" indent="-285750">
                        <a:buFont typeface="Arial" panose="020B0604020202020204" pitchFamily="34" charset="0"/>
                        <a:buChar char="•"/>
                      </a:pPr>
                      <a:r>
                        <a:rPr lang="en-US" sz="1600" dirty="0" err="1"/>
                        <a:t>Pausable</a:t>
                      </a:r>
                      <a:r>
                        <a:rPr lang="en-US" sz="1600" dirty="0"/>
                        <a:t> compute to save expenses</a:t>
                      </a:r>
                    </a:p>
                  </a:txBody>
                  <a:tcPr/>
                </a:tc>
                <a:tc>
                  <a:txBody>
                    <a:bodyPr/>
                    <a:lstStyle/>
                    <a:p>
                      <a:pPr marL="285750" indent="-285750">
                        <a:buFont typeface="Arial" panose="020B0604020202020204" pitchFamily="34" charset="0"/>
                        <a:buChar char="•"/>
                      </a:pPr>
                      <a:r>
                        <a:rPr lang="en-US" sz="1600" dirty="0"/>
                        <a:t>Great for large databases that have a lot of data to load and have log contention</a:t>
                      </a:r>
                    </a:p>
                    <a:p>
                      <a:pPr marL="285750" indent="-285750">
                        <a:buFont typeface="Arial" panose="020B0604020202020204" pitchFamily="34" charset="0"/>
                        <a:buChar char="•"/>
                      </a:pPr>
                      <a:r>
                        <a:rPr lang="en-US" sz="1600" dirty="0"/>
                        <a:t>Cheaper than Dedicated SQL Pools</a:t>
                      </a:r>
                    </a:p>
                    <a:p>
                      <a:pPr marL="285750" indent="-285750">
                        <a:buFont typeface="Arial" panose="020B0604020202020204" pitchFamily="34" charset="0"/>
                        <a:buChar char="•"/>
                      </a:pPr>
                      <a:r>
                        <a:rPr lang="en-US" sz="1600" dirty="0"/>
                        <a:t>Same interface as Azure SQL DB</a:t>
                      </a:r>
                    </a:p>
                  </a:txBody>
                  <a:tcPr/>
                </a:tc>
                <a:tc>
                  <a:txBody>
                    <a:bodyPr/>
                    <a:lstStyle/>
                    <a:p>
                      <a:pPr marL="285750" indent="-285750">
                        <a:buFont typeface="Arial" panose="020B0604020202020204" pitchFamily="34" charset="0"/>
                        <a:buChar char="•"/>
                      </a:pPr>
                      <a:r>
                        <a:rPr lang="en-US" sz="1600" dirty="0"/>
                        <a:t>Good if you still need SSIS, SQL Server Agent, Cross-database queries, Linked Servers, etc.</a:t>
                      </a:r>
                    </a:p>
                  </a:txBody>
                  <a:tcPr/>
                </a:tc>
                <a:tc>
                  <a:txBody>
                    <a:bodyPr/>
                    <a:lstStyle/>
                    <a:p>
                      <a:pPr marL="285750" indent="-285750">
                        <a:buFont typeface="Arial" panose="020B0604020202020204" pitchFamily="34" charset="0"/>
                        <a:buChar char="•"/>
                      </a:pPr>
                      <a:r>
                        <a:rPr lang="en-US" sz="1600" dirty="0"/>
                        <a:t>Good for small, medium data marts</a:t>
                      </a:r>
                    </a:p>
                    <a:p>
                      <a:pPr marL="285750" indent="-285750">
                        <a:buFont typeface="Arial" panose="020B0604020202020204" pitchFamily="34" charset="0"/>
                        <a:buChar char="•"/>
                      </a:pPr>
                      <a:r>
                        <a:rPr lang="en-US" sz="1600" dirty="0"/>
                        <a:t>Can be cheap or expensive</a:t>
                      </a:r>
                    </a:p>
                    <a:p>
                      <a:pPr marL="285750" indent="-285750">
                        <a:buFont typeface="Arial" panose="020B0604020202020204" pitchFamily="34" charset="0"/>
                        <a:buChar char="•"/>
                      </a:pPr>
                      <a:r>
                        <a:rPr lang="en-US" sz="1600" dirty="0"/>
                        <a:t>Cost can be more elastic</a:t>
                      </a:r>
                    </a:p>
                  </a:txBody>
                  <a:tcPr/>
                </a:tc>
                <a:extLst>
                  <a:ext uri="{0D108BD9-81ED-4DB2-BD59-A6C34878D82A}">
                    <a16:rowId xmlns:a16="http://schemas.microsoft.com/office/drawing/2014/main" val="2876219148"/>
                  </a:ext>
                </a:extLst>
              </a:tr>
            </a:tbl>
          </a:graphicData>
        </a:graphic>
      </p:graphicFrame>
      <p:sp>
        <p:nvSpPr>
          <p:cNvPr id="8" name="Rectangle 7">
            <a:extLst>
              <a:ext uri="{FF2B5EF4-FFF2-40B4-BE49-F238E27FC236}">
                <a16:creationId xmlns:a16="http://schemas.microsoft.com/office/drawing/2014/main" id="{EE690C8E-7EB6-4009-ABAC-F08AC41A8F0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56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25CD70-1F01-7559-F114-A4647BC45227}"/>
              </a:ext>
            </a:extLst>
          </p:cNvPr>
          <p:cNvSpPr>
            <a:spLocks noGrp="1"/>
          </p:cNvSpPr>
          <p:nvPr>
            <p:ph type="pic" sz="quarter" idx="10"/>
          </p:nvPr>
        </p:nvSpPr>
        <p:spPr/>
      </p:sp>
      <p:sp>
        <p:nvSpPr>
          <p:cNvPr id="3" name="Title 2">
            <a:extLst>
              <a:ext uri="{FF2B5EF4-FFF2-40B4-BE49-F238E27FC236}">
                <a16:creationId xmlns:a16="http://schemas.microsoft.com/office/drawing/2014/main" id="{62F43B81-7F9F-FD3E-4852-591C9A01498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737B87-9083-89AA-6E1C-FB34C3226F1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FBCDAFF-D389-7364-28AB-3AB773CDC7F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DB1F4C2-EE13-6018-F09B-E280F01B46C8}"/>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0BEA03A1-AF0D-72C9-9A34-B862B33A1BCA}"/>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6594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3B35-03B4-89D8-ECEE-FD9013DB2A0F}"/>
              </a:ext>
            </a:extLst>
          </p:cNvPr>
          <p:cNvSpPr>
            <a:spLocks noGrp="1"/>
          </p:cNvSpPr>
          <p:nvPr>
            <p:ph type="title"/>
          </p:nvPr>
        </p:nvSpPr>
        <p:spPr>
          <a:xfrm>
            <a:off x="242588" y="10555"/>
            <a:ext cx="6426118" cy="388889"/>
          </a:xfrm>
        </p:spPr>
        <p:txBody>
          <a:bodyPr/>
          <a:lstStyle/>
          <a:p>
            <a:r>
              <a:rPr lang="en-US" dirty="0">
                <a:solidFill>
                  <a:schemeClr val="bg1">
                    <a:lumMod val="20000"/>
                    <a:lumOff val="80000"/>
                  </a:schemeClr>
                </a:solidFill>
              </a:rPr>
              <a:t>The difference between orchestration and transformation</a:t>
            </a:r>
          </a:p>
        </p:txBody>
      </p:sp>
      <p:sp>
        <p:nvSpPr>
          <p:cNvPr id="3" name="Content Placeholder 2">
            <a:extLst>
              <a:ext uri="{FF2B5EF4-FFF2-40B4-BE49-F238E27FC236}">
                <a16:creationId xmlns:a16="http://schemas.microsoft.com/office/drawing/2014/main" id="{39595F7F-BBA5-EFC1-A72D-DD7CC26F73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0734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3880999" cy="388889"/>
          </a:xfrm>
        </p:spPr>
        <p:txBody>
          <a:bodyPr/>
          <a:lstStyle/>
          <a:p>
            <a:r>
              <a:rPr lang="en-US" dirty="0">
                <a:solidFill>
                  <a:schemeClr val="bg2"/>
                </a:solidFill>
              </a:rPr>
              <a:t>Creating an orchestration pipeline</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3545642" cy="3297882"/>
          </a:xfrm>
        </p:spPr>
        <p:txBody>
          <a:bodyPr/>
          <a:lstStyle/>
          <a:p>
            <a:pPr marL="285750" indent="-285750">
              <a:buFont typeface="Arial" panose="020B0604020202020204" pitchFamily="34" charset="0"/>
              <a:buChar char="•"/>
            </a:pPr>
            <a:r>
              <a:rPr lang="en-US" dirty="0"/>
              <a:t>Use pipelines (or ADF) for orchestration, not for real work</a:t>
            </a:r>
          </a:p>
          <a:p>
            <a:pPr marL="285750" indent="-285750">
              <a:buFont typeface="Arial" panose="020B0604020202020204" pitchFamily="34" charset="0"/>
              <a:buChar char="•"/>
            </a:pPr>
            <a:r>
              <a:rPr lang="en-US" dirty="0"/>
              <a:t>Do the real work in notebooks</a:t>
            </a:r>
          </a:p>
          <a:p>
            <a:pPr marL="285750" indent="-285750">
              <a:buFont typeface="Arial" panose="020B0604020202020204" pitchFamily="34" charset="0"/>
              <a:buChar char="•"/>
            </a:pPr>
            <a:r>
              <a:rPr lang="en-US" dirty="0"/>
              <a:t>Much easier to troubleshoot and debug and support</a:t>
            </a:r>
          </a:p>
          <a:p>
            <a:pPr marL="285750" indent="-285750">
              <a:buFont typeface="Arial" panose="020B0604020202020204" pitchFamily="34" charset="0"/>
              <a:buChar char="•"/>
            </a:pPr>
            <a:r>
              <a:rPr lang="en-US" dirty="0"/>
              <a:t>Keeps the pipelines as simple as possible</a:t>
            </a:r>
          </a:p>
        </p:txBody>
      </p:sp>
      <p:sp>
        <p:nvSpPr>
          <p:cNvPr id="4" name="Rectangle 3">
            <a:extLst>
              <a:ext uri="{FF2B5EF4-FFF2-40B4-BE49-F238E27FC236}">
                <a16:creationId xmlns:a16="http://schemas.microsoft.com/office/drawing/2014/main" id="{3B6F92AC-1384-4698-A0B6-21E423FBDE26}"/>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B2CB92-9A87-45A5-A5C0-D4371582D397}"/>
              </a:ext>
            </a:extLst>
          </p:cNvPr>
          <p:cNvPicPr>
            <a:picLocks noChangeAspect="1"/>
          </p:cNvPicPr>
          <p:nvPr/>
        </p:nvPicPr>
        <p:blipFill>
          <a:blip r:embed="rId2"/>
          <a:stretch>
            <a:fillRect/>
          </a:stretch>
        </p:blipFill>
        <p:spPr>
          <a:xfrm>
            <a:off x="4148340" y="588531"/>
            <a:ext cx="4917935" cy="4494951"/>
          </a:xfrm>
          <a:prstGeom prst="rect">
            <a:avLst/>
          </a:prstGeom>
        </p:spPr>
      </p:pic>
    </p:spTree>
    <p:extLst>
      <p:ext uri="{BB962C8B-B14F-4D97-AF65-F5344CB8AC3E}">
        <p14:creationId xmlns:p14="http://schemas.microsoft.com/office/powerpoint/2010/main" val="196436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B363-5242-3951-F2AE-B98138D7154A}"/>
              </a:ext>
            </a:extLst>
          </p:cNvPr>
          <p:cNvSpPr>
            <a:spLocks noGrp="1"/>
          </p:cNvSpPr>
          <p:nvPr>
            <p:ph type="title"/>
          </p:nvPr>
        </p:nvSpPr>
        <p:spPr>
          <a:xfrm>
            <a:off x="242588" y="10555"/>
            <a:ext cx="5397440" cy="388889"/>
          </a:xfrm>
        </p:spPr>
        <p:txBody>
          <a:bodyPr/>
          <a:lstStyle/>
          <a:p>
            <a:r>
              <a:rPr lang="en-US" dirty="0"/>
              <a:t>Demo:  Show code notebooks and orchestration</a:t>
            </a:r>
          </a:p>
        </p:txBody>
      </p:sp>
      <p:sp>
        <p:nvSpPr>
          <p:cNvPr id="3" name="Content Placeholder 2">
            <a:extLst>
              <a:ext uri="{FF2B5EF4-FFF2-40B4-BE49-F238E27FC236}">
                <a16:creationId xmlns:a16="http://schemas.microsoft.com/office/drawing/2014/main" id="{D3CF715F-CA28-6B51-9AAB-30A8EF9A9C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903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7175169" cy="388889"/>
          </a:xfrm>
        </p:spPr>
        <p:txBody>
          <a:bodyPr/>
          <a:lstStyle/>
          <a:p>
            <a:r>
              <a:rPr lang="en-US" dirty="0">
                <a:solidFill>
                  <a:schemeClr val="bg2"/>
                </a:solidFill>
              </a:rPr>
              <a:t>What logic stays in the data platform and what goes to Power BI</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8503920" cy="1028700"/>
          </a:xfrm>
        </p:spPr>
        <p:txBody>
          <a:bodyPr/>
          <a:lstStyle/>
          <a:p>
            <a:pPr marL="285750" indent="-285750">
              <a:buFont typeface="Arial" panose="020B0604020202020204" pitchFamily="34" charset="0"/>
              <a:buChar char="•"/>
            </a:pPr>
            <a:r>
              <a:rPr lang="en-US" dirty="0"/>
              <a:t>Can load spark just from the SQL Server connection</a:t>
            </a:r>
          </a:p>
          <a:p>
            <a:pPr marL="285750" indent="-285750">
              <a:buFont typeface="Arial" panose="020B0604020202020204" pitchFamily="34" charset="0"/>
              <a:buChar char="•"/>
            </a:pPr>
            <a:r>
              <a:rPr lang="en-US" dirty="0"/>
              <a:t>Power BI data models should be simple</a:t>
            </a:r>
          </a:p>
          <a:p>
            <a:pPr marL="285750" indent="-285750">
              <a:buFont typeface="Arial" panose="020B0604020202020204" pitchFamily="34" charset="0"/>
              <a:buChar char="•"/>
            </a:pPr>
            <a:r>
              <a:rPr lang="en-US" dirty="0"/>
              <a:t>Fight for simplicity</a:t>
            </a:r>
          </a:p>
          <a:p>
            <a:pPr marL="285750" indent="-285750">
              <a:buFont typeface="Arial" panose="020B0604020202020204" pitchFamily="34" charset="0"/>
              <a:buChar char="•"/>
            </a:pPr>
            <a:r>
              <a:rPr lang="en-US" dirty="0"/>
              <a:t>Most cleaning and data prep should be in Synapse Pipelines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91962692-839D-4A26-8BAE-8A5CF7F532CD}"/>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17872-890C-4A88-8072-052F730888E3}"/>
              </a:ext>
            </a:extLst>
          </p:cNvPr>
          <p:cNvPicPr>
            <a:picLocks noChangeAspect="1"/>
          </p:cNvPicPr>
          <p:nvPr/>
        </p:nvPicPr>
        <p:blipFill>
          <a:blip r:embed="rId2"/>
          <a:stretch>
            <a:fillRect/>
          </a:stretch>
        </p:blipFill>
        <p:spPr>
          <a:xfrm>
            <a:off x="4130687" y="2079905"/>
            <a:ext cx="4615820" cy="2905204"/>
          </a:xfrm>
          <a:prstGeom prst="rect">
            <a:avLst/>
          </a:prstGeom>
        </p:spPr>
      </p:pic>
    </p:spTree>
    <p:extLst>
      <p:ext uri="{BB962C8B-B14F-4D97-AF65-F5344CB8AC3E}">
        <p14:creationId xmlns:p14="http://schemas.microsoft.com/office/powerpoint/2010/main" val="140455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B2FA-EB95-4D93-83B5-2AA89083F1CB}"/>
              </a:ext>
            </a:extLst>
          </p:cNvPr>
          <p:cNvSpPr>
            <a:spLocks noGrp="1"/>
          </p:cNvSpPr>
          <p:nvPr>
            <p:ph type="title"/>
          </p:nvPr>
        </p:nvSpPr>
        <p:spPr>
          <a:xfrm>
            <a:off x="242588" y="10555"/>
            <a:ext cx="1338828" cy="388889"/>
          </a:xfrm>
        </p:spPr>
        <p:txBody>
          <a:bodyPr/>
          <a:lstStyle/>
          <a:p>
            <a:r>
              <a:rPr lang="en-US" dirty="0">
                <a:solidFill>
                  <a:schemeClr val="bg1">
                    <a:lumMod val="20000"/>
                    <a:lumOff val="80000"/>
                  </a:schemeClr>
                </a:solidFill>
              </a:rPr>
              <a:t>conclusion</a:t>
            </a:r>
          </a:p>
        </p:txBody>
      </p:sp>
      <p:sp>
        <p:nvSpPr>
          <p:cNvPr id="3" name="Content Placeholder 2">
            <a:extLst>
              <a:ext uri="{FF2B5EF4-FFF2-40B4-BE49-F238E27FC236}">
                <a16:creationId xmlns:a16="http://schemas.microsoft.com/office/drawing/2014/main" id="{B72DF883-4291-4823-88FB-48E9B0DEBA10}"/>
              </a:ext>
            </a:extLst>
          </p:cNvPr>
          <p:cNvSpPr>
            <a:spLocks noGrp="1"/>
          </p:cNvSpPr>
          <p:nvPr>
            <p:ph idx="1"/>
          </p:nvPr>
        </p:nvSpPr>
        <p:spPr/>
        <p:txBody>
          <a:bodyPr/>
          <a:lstStyle/>
          <a:p>
            <a:pPr marL="285750" indent="-285750">
              <a:buFont typeface="Arial" panose="020B0604020202020204" pitchFamily="34" charset="0"/>
              <a:buChar char="•"/>
            </a:pPr>
            <a:r>
              <a:rPr lang="en-US" dirty="0"/>
              <a:t>yes, we still make star schemas</a:t>
            </a:r>
          </a:p>
          <a:p>
            <a:pPr marL="285750" indent="-285750">
              <a:buFont typeface="Arial" panose="020B0604020202020204" pitchFamily="34" charset="0"/>
              <a:buChar char="•"/>
            </a:pPr>
            <a:r>
              <a:rPr lang="en-US" dirty="0"/>
              <a:t>yes, we still use slowly-changing dimensions</a:t>
            </a:r>
          </a:p>
          <a:p>
            <a:pPr marL="285750" indent="-285750">
              <a:buFont typeface="Arial" panose="020B0604020202020204" pitchFamily="34" charset="0"/>
              <a:buChar char="•"/>
            </a:pPr>
            <a:r>
              <a:rPr lang="en-US" dirty="0"/>
              <a:t>yes, we still use cubes</a:t>
            </a:r>
          </a:p>
          <a:p>
            <a:pPr marL="285750" indent="-285750">
              <a:buFont typeface="Arial" panose="020B0604020202020204" pitchFamily="34" charset="0"/>
              <a:buChar char="•"/>
            </a:pPr>
            <a:r>
              <a:rPr lang="en-US" dirty="0"/>
              <a:t>we need to understand their limitations</a:t>
            </a:r>
          </a:p>
          <a:p>
            <a:pPr marL="285750" indent="-285750">
              <a:buFont typeface="Arial" panose="020B0604020202020204" pitchFamily="34" charset="0"/>
              <a:buChar char="•"/>
            </a:pPr>
            <a:r>
              <a:rPr lang="en-US" dirty="0"/>
              <a:t>don’t be afraid of files and just in time analytics</a:t>
            </a:r>
          </a:p>
          <a:p>
            <a:pPr marL="285750" indent="-285750">
              <a:buFont typeface="Arial" panose="020B0604020202020204" pitchFamily="34" charset="0"/>
              <a:buChar char="•"/>
            </a:pPr>
            <a:r>
              <a:rPr lang="en-US" dirty="0"/>
              <a:t>don’t conflate alerting and speed with consistency</a:t>
            </a:r>
          </a:p>
          <a:p>
            <a:pPr marL="285750" indent="-285750">
              <a:buFont typeface="Arial" panose="020B0604020202020204" pitchFamily="34" charset="0"/>
              <a:buChar char="•"/>
            </a:pPr>
            <a:r>
              <a:rPr lang="en-US" dirty="0"/>
              <a:t>consistent reporting should be kept to 50 reports or less</a:t>
            </a:r>
          </a:p>
          <a:p>
            <a:pPr marL="628650" lvl="1" indent="-285750">
              <a:buFont typeface="Arial" panose="020B0604020202020204" pitchFamily="34" charset="0"/>
              <a:buChar char="•"/>
            </a:pPr>
            <a:r>
              <a:rPr lang="en-US" dirty="0"/>
              <a:t>everything else should be de-coupled and flexible so they can change quickly</a:t>
            </a:r>
          </a:p>
          <a:p>
            <a:pPr marL="285750" indent="-285750">
              <a:buFont typeface="Arial" panose="020B0604020202020204" pitchFamily="34" charset="0"/>
              <a:buChar char="•"/>
            </a:pPr>
            <a:r>
              <a:rPr lang="en-US" dirty="0"/>
              <a:t>we can create analytic systems without SQL Server (but with SQL)</a:t>
            </a:r>
          </a:p>
          <a:p>
            <a:pPr marL="628650" lvl="1" indent="-285750">
              <a:buFont typeface="Arial" panose="020B0604020202020204" pitchFamily="34" charset="0"/>
              <a:buChar char="•"/>
            </a:pPr>
            <a:r>
              <a:rPr lang="en-US" dirty="0"/>
              <a:t>file-based (parquet)</a:t>
            </a:r>
          </a:p>
          <a:p>
            <a:pPr marL="628650" lvl="1" indent="-285750">
              <a:buFont typeface="Arial" panose="020B0604020202020204" pitchFamily="34" charset="0"/>
              <a:buChar char="•"/>
            </a:pPr>
            <a:r>
              <a:rPr lang="en-US" dirty="0"/>
              <a:t>we still primarily use SQL  as a language</a:t>
            </a:r>
          </a:p>
          <a:p>
            <a:pPr marL="628650" lvl="1" indent="-285750">
              <a:buFont typeface="Arial" panose="020B0604020202020204" pitchFamily="34" charset="0"/>
              <a:buChar char="•"/>
            </a:pPr>
            <a:r>
              <a:rPr lang="en-US" dirty="0"/>
              <a:t>cheap</a:t>
            </a:r>
          </a:p>
          <a:p>
            <a:pPr marL="628650" lvl="1" indent="-285750">
              <a:buFont typeface="Arial" panose="020B0604020202020204" pitchFamily="34" charset="0"/>
              <a:buChar char="•"/>
            </a:pPr>
            <a:r>
              <a:rPr lang="en-US" dirty="0"/>
              <a:t>massively parallel </a:t>
            </a:r>
          </a:p>
          <a:p>
            <a:pPr marL="628650" lvl="1" indent="-285750">
              <a:buFont typeface="Arial" panose="020B0604020202020204" pitchFamily="34" charset="0"/>
              <a:buChar char="•"/>
            </a:pPr>
            <a:r>
              <a:rPr lang="en-US" dirty="0"/>
              <a:t>easily change-able</a:t>
            </a:r>
          </a:p>
          <a:p>
            <a:pPr marL="628650" lvl="1" indent="-285750">
              <a:buFont typeface="Arial" panose="020B0604020202020204" pitchFamily="34" charset="0"/>
              <a:buChar char="•"/>
            </a:pPr>
            <a:r>
              <a:rPr lang="en-US" dirty="0"/>
              <a:t>distilled using a star schema and data virtualization</a:t>
            </a:r>
          </a:p>
        </p:txBody>
      </p:sp>
      <p:sp>
        <p:nvSpPr>
          <p:cNvPr id="4" name="Rectangle 3">
            <a:extLst>
              <a:ext uri="{FF2B5EF4-FFF2-40B4-BE49-F238E27FC236}">
                <a16:creationId xmlns:a16="http://schemas.microsoft.com/office/drawing/2014/main" id="{F985F568-1D28-4E0E-92A1-348B31A3723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077" y="-68468"/>
            <a:ext cx="1019831" cy="388889"/>
          </a:xfrm>
        </p:spPr>
        <p:txBody>
          <a:bodyPr/>
          <a:lstStyle/>
          <a:p>
            <a:r>
              <a:rPr lang="en-US" dirty="0">
                <a:solidFill>
                  <a:schemeClr val="bg1">
                    <a:lumMod val="20000"/>
                    <a:lumOff val="80000"/>
                  </a:schemeClr>
                </a:solidFill>
              </a:rPr>
              <a:t>Agenda</a:t>
            </a:r>
          </a:p>
        </p:txBody>
      </p:sp>
      <p:sp>
        <p:nvSpPr>
          <p:cNvPr id="5123" name="Rectangle 3"/>
          <p:cNvSpPr>
            <a:spLocks noGrp="1" noChangeArrowheads="1"/>
          </p:cNvSpPr>
          <p:nvPr>
            <p:ph type="body" idx="1"/>
          </p:nvPr>
        </p:nvSpPr>
        <p:spPr>
          <a:xfrm>
            <a:off x="203076" y="483307"/>
            <a:ext cx="8562745" cy="4455582"/>
          </a:xfrm>
        </p:spPr>
        <p:txBody>
          <a:bodyPr/>
          <a:lstStyle/>
          <a:p>
            <a:pPr marL="285750" indent="-285750">
              <a:buFont typeface="Arial" panose="020B0604020202020204" pitchFamily="34" charset="0"/>
              <a:buChar char="•"/>
            </a:pPr>
            <a:r>
              <a:rPr lang="en-US" dirty="0"/>
              <a:t>The need for a data platform</a:t>
            </a:r>
          </a:p>
          <a:p>
            <a:pPr marL="628650" lvl="1" indent="-285750">
              <a:buFont typeface="Arial" panose="020B0604020202020204" pitchFamily="34" charset="0"/>
              <a:buChar char="•"/>
            </a:pPr>
            <a:r>
              <a:rPr lang="en-US" dirty="0"/>
              <a:t>Power BI data models are difficult to maintain</a:t>
            </a:r>
          </a:p>
          <a:p>
            <a:pPr marL="628650" lvl="1" indent="-285750">
              <a:buFont typeface="Arial" panose="020B0604020202020204" pitchFamily="34" charset="0"/>
              <a:buChar char="•"/>
            </a:pPr>
            <a:r>
              <a:rPr lang="en-US" dirty="0"/>
              <a:t>More tools can use shared resources</a:t>
            </a:r>
          </a:p>
          <a:p>
            <a:pPr marL="628650" lvl="1" indent="-285750">
              <a:buFont typeface="Arial" panose="020B0604020202020204" pitchFamily="34" charset="0"/>
              <a:buChar char="•"/>
            </a:pPr>
            <a:r>
              <a:rPr lang="en-US" dirty="0"/>
              <a:t>Platform can be professionally engineered, tested, maintained, and high-performing</a:t>
            </a:r>
          </a:p>
          <a:p>
            <a:pPr marL="285750" indent="-285750">
              <a:buFont typeface="Arial" panose="020B0604020202020204" pitchFamily="34" charset="0"/>
              <a:buChar char="•"/>
            </a:pPr>
            <a:r>
              <a:rPr lang="en-US" dirty="0"/>
              <a:t>Physical layers in the platform</a:t>
            </a:r>
          </a:p>
          <a:p>
            <a:pPr marL="285750" indent="-285750">
              <a:buFont typeface="Arial" panose="020B0604020202020204" pitchFamily="34" charset="0"/>
              <a:buChar char="•"/>
            </a:pPr>
            <a:r>
              <a:rPr lang="en-US" dirty="0"/>
              <a:t>Analytical Data Modeling</a:t>
            </a:r>
          </a:p>
          <a:p>
            <a:pPr marL="628650" lvl="1" indent="-285750">
              <a:buFont typeface="Arial" panose="020B0604020202020204" pitchFamily="34" charset="0"/>
              <a:buChar char="•"/>
            </a:pPr>
            <a:r>
              <a:rPr lang="en-US" dirty="0"/>
              <a:t>Star Schemas</a:t>
            </a:r>
          </a:p>
          <a:p>
            <a:pPr marL="285750" indent="-285750">
              <a:buFont typeface="Arial" panose="020B0604020202020204" pitchFamily="34" charset="0"/>
              <a:buChar char="•"/>
            </a:pPr>
            <a:r>
              <a:rPr lang="en-US" dirty="0"/>
              <a:t>Reasons to store data in files</a:t>
            </a:r>
          </a:p>
          <a:p>
            <a:pPr marL="628650" lvl="1" indent="-285750">
              <a:buFont typeface="Arial" panose="020B0604020202020204" pitchFamily="34" charset="0"/>
              <a:buChar char="•"/>
            </a:pPr>
            <a:r>
              <a:rPr lang="en-US" dirty="0"/>
              <a:t>File Types</a:t>
            </a:r>
          </a:p>
          <a:p>
            <a:pPr marL="285750" indent="-285750">
              <a:buFont typeface="Arial" panose="020B0604020202020204" pitchFamily="34" charset="0"/>
              <a:buChar char="•"/>
            </a:pPr>
            <a:r>
              <a:rPr lang="en-US" dirty="0"/>
              <a:t>Data Virtualization</a:t>
            </a:r>
          </a:p>
          <a:p>
            <a:pPr marL="285750" indent="-285750">
              <a:buFont typeface="Arial" panose="020B0604020202020204" pitchFamily="34" charset="0"/>
              <a:buChar char="•"/>
            </a:pPr>
            <a:r>
              <a:rPr lang="en-US" dirty="0"/>
              <a:t>A Brief History of Spark</a:t>
            </a:r>
          </a:p>
          <a:p>
            <a:pPr marL="285750" indent="-285750">
              <a:buFont typeface="Arial" panose="020B0604020202020204" pitchFamily="34" charset="0"/>
              <a:buChar char="•"/>
            </a:pPr>
            <a:r>
              <a:rPr lang="en-US" dirty="0"/>
              <a:t>Choosing a serving layer</a:t>
            </a:r>
          </a:p>
          <a:p>
            <a:pPr marL="285750" indent="-285750">
              <a:buFont typeface="Arial" panose="020B0604020202020204" pitchFamily="34" charset="0"/>
              <a:buChar char="•"/>
            </a:pPr>
            <a:r>
              <a:rPr lang="en-US" dirty="0"/>
              <a:t>Deciding what goes in to Power BI</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C1E3D807-A6C9-4EAE-B11E-75BA4D3103A1}"/>
              </a:ext>
            </a:extLst>
          </p:cNvPr>
          <p:cNvSpPr/>
          <p:nvPr/>
        </p:nvSpPr>
        <p:spPr>
          <a:xfrm>
            <a:off x="7915384" y="4568469"/>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6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3742691" cy="388889"/>
          </a:xfrm>
        </p:spPr>
        <p:txBody>
          <a:bodyPr/>
          <a:lstStyle/>
          <a:p>
            <a:r>
              <a:rPr lang="en-US" dirty="0">
                <a:solidFill>
                  <a:schemeClr val="bg2"/>
                </a:solidFill>
              </a:rPr>
              <a:t>Research Azure data architecture</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705483" cy="2755183"/>
          </a:xfrm>
        </p:spPr>
        <p:txBody>
          <a:bodyPr/>
          <a:lstStyle/>
          <a:p>
            <a:r>
              <a:rPr lang="en-US" dirty="0"/>
              <a:t>You’re likely to see this</a:t>
            </a:r>
          </a:p>
          <a:p>
            <a:endParaRPr lang="en-US" dirty="0"/>
          </a:p>
          <a:p>
            <a:endParaRPr lang="en-US" dirty="0"/>
          </a:p>
          <a:p>
            <a:r>
              <a:rPr lang="en-US" dirty="0"/>
              <a:t>Looks scary</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Tree>
    <p:extLst>
      <p:ext uri="{BB962C8B-B14F-4D97-AF65-F5344CB8AC3E}">
        <p14:creationId xmlns:p14="http://schemas.microsoft.com/office/powerpoint/2010/main" val="415190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6279989" cy="388889"/>
          </a:xfrm>
        </p:spPr>
        <p:txBody>
          <a:bodyPr/>
          <a:lstStyle/>
          <a:p>
            <a:r>
              <a:rPr lang="en-US" dirty="0">
                <a:solidFill>
                  <a:schemeClr val="bg2"/>
                </a:solidFill>
              </a:rPr>
              <a:t>At the end of this lecture, I’ll show you how to build this</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930770" cy="3050165"/>
          </a:xfrm>
        </p:spPr>
        <p:txBody>
          <a:bodyPr/>
          <a:lstStyle/>
          <a:p>
            <a:r>
              <a:rPr lang="en-US" dirty="0"/>
              <a:t>Most of the components you need to get started and be successful organizing data for Power BI</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
        <p:nvSpPr>
          <p:cNvPr id="4" name="Rectangle 3">
            <a:extLst>
              <a:ext uri="{FF2B5EF4-FFF2-40B4-BE49-F238E27FC236}">
                <a16:creationId xmlns:a16="http://schemas.microsoft.com/office/drawing/2014/main" id="{A079EDBF-E19B-4775-AD34-6F784F376D19}"/>
              </a:ext>
            </a:extLst>
          </p:cNvPr>
          <p:cNvSpPr/>
          <p:nvPr/>
        </p:nvSpPr>
        <p:spPr>
          <a:xfrm>
            <a:off x="4777408" y="4744055"/>
            <a:ext cx="1643269" cy="3888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2D5722-CE82-41D8-8A3C-A65829CEE35D}"/>
              </a:ext>
            </a:extLst>
          </p:cNvPr>
          <p:cNvSpPr/>
          <p:nvPr/>
        </p:nvSpPr>
        <p:spPr>
          <a:xfrm>
            <a:off x="3664225" y="2266122"/>
            <a:ext cx="2858352" cy="15306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57F4DA-AE92-4BE4-BDE7-5030604ED86A}"/>
              </a:ext>
            </a:extLst>
          </p:cNvPr>
          <p:cNvSpPr/>
          <p:nvPr/>
        </p:nvSpPr>
        <p:spPr>
          <a:xfrm>
            <a:off x="7405905" y="194316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7FADA2-7AE9-40E3-BA35-EED45CC5AF48}"/>
              </a:ext>
            </a:extLst>
          </p:cNvPr>
          <p:cNvSpPr/>
          <p:nvPr/>
        </p:nvSpPr>
        <p:spPr>
          <a:xfrm>
            <a:off x="2404015" y="278639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54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AC8AFB-F4CF-4F8A-8456-BF457F0DFBFB}"/>
              </a:ext>
            </a:extLst>
          </p:cNvPr>
          <p:cNvSpPr/>
          <p:nvPr/>
        </p:nvSpPr>
        <p:spPr>
          <a:xfrm>
            <a:off x="2181718" y="2487118"/>
            <a:ext cx="2547833" cy="105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Storage vis </a:t>
            </a:r>
            <a:r>
              <a:rPr lang="en-US" sz="825" b="1" dirty="0">
                <a:solidFill>
                  <a:schemeClr val="tx1"/>
                </a:solidFill>
              </a:rPr>
              <a:t>Azure Data Lake Storage v2</a:t>
            </a:r>
          </a:p>
        </p:txBody>
      </p:sp>
      <p:sp>
        <p:nvSpPr>
          <p:cNvPr id="5" name="Title 4">
            <a:extLst>
              <a:ext uri="{FF2B5EF4-FFF2-40B4-BE49-F238E27FC236}">
                <a16:creationId xmlns:a16="http://schemas.microsoft.com/office/drawing/2014/main" id="{2E4AFD89-D0DA-47A4-AF07-85AE6A70CA27}"/>
              </a:ext>
            </a:extLst>
          </p:cNvPr>
          <p:cNvSpPr>
            <a:spLocks noGrp="1"/>
          </p:cNvSpPr>
          <p:nvPr>
            <p:ph type="title"/>
          </p:nvPr>
        </p:nvSpPr>
        <p:spPr>
          <a:xfrm>
            <a:off x="66333" y="71091"/>
            <a:ext cx="8168879" cy="426243"/>
          </a:xfrm>
        </p:spPr>
        <p:txBody>
          <a:bodyPr>
            <a:normAutofit fontScale="90000"/>
          </a:bodyPr>
          <a:lstStyle/>
          <a:p>
            <a:r>
              <a:rPr lang="en-US" dirty="0"/>
              <a:t>Example Data Platform Architecture</a:t>
            </a:r>
          </a:p>
        </p:txBody>
      </p:sp>
      <p:sp>
        <p:nvSpPr>
          <p:cNvPr id="2" name="Rectangle 1">
            <a:extLst>
              <a:ext uri="{FF2B5EF4-FFF2-40B4-BE49-F238E27FC236}">
                <a16:creationId xmlns:a16="http://schemas.microsoft.com/office/drawing/2014/main" id="{F4DBD012-C755-42FA-8A7E-860EBD682326}"/>
              </a:ext>
            </a:extLst>
          </p:cNvPr>
          <p:cNvSpPr/>
          <p:nvPr/>
        </p:nvSpPr>
        <p:spPr>
          <a:xfrm>
            <a:off x="2198571" y="753416"/>
            <a:ext cx="112778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Collection &amp; Orchestration</a:t>
            </a:r>
          </a:p>
        </p:txBody>
      </p:sp>
      <p:sp>
        <p:nvSpPr>
          <p:cNvPr id="4" name="Rectangle 3">
            <a:extLst>
              <a:ext uri="{FF2B5EF4-FFF2-40B4-BE49-F238E27FC236}">
                <a16:creationId xmlns:a16="http://schemas.microsoft.com/office/drawing/2014/main" id="{B57534E8-0186-4254-96C6-DF8DF6CE3D53}"/>
              </a:ext>
            </a:extLst>
          </p:cNvPr>
          <p:cNvSpPr/>
          <p:nvPr/>
        </p:nvSpPr>
        <p:spPr>
          <a:xfrm>
            <a:off x="3472662" y="753416"/>
            <a:ext cx="116064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Processing</a:t>
            </a:r>
          </a:p>
        </p:txBody>
      </p:sp>
      <p:sp>
        <p:nvSpPr>
          <p:cNvPr id="6" name="Rectangle 5">
            <a:extLst>
              <a:ext uri="{FF2B5EF4-FFF2-40B4-BE49-F238E27FC236}">
                <a16:creationId xmlns:a16="http://schemas.microsoft.com/office/drawing/2014/main" id="{CF172C8A-083F-42E0-9F9E-0377D4BFDCDA}"/>
              </a:ext>
            </a:extLst>
          </p:cNvPr>
          <p:cNvSpPr/>
          <p:nvPr/>
        </p:nvSpPr>
        <p:spPr>
          <a:xfrm>
            <a:off x="4481988" y="3614593"/>
            <a:ext cx="1484347" cy="9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Monitoring &amp; Alerting</a:t>
            </a:r>
          </a:p>
        </p:txBody>
      </p:sp>
      <p:sp>
        <p:nvSpPr>
          <p:cNvPr id="7" name="Rectangle 6">
            <a:extLst>
              <a:ext uri="{FF2B5EF4-FFF2-40B4-BE49-F238E27FC236}">
                <a16:creationId xmlns:a16="http://schemas.microsoft.com/office/drawing/2014/main" id="{F91E6688-0E49-476E-8A71-E5D9EC059609}"/>
              </a:ext>
            </a:extLst>
          </p:cNvPr>
          <p:cNvSpPr/>
          <p:nvPr/>
        </p:nvSpPr>
        <p:spPr>
          <a:xfrm>
            <a:off x="2180661" y="3610578"/>
            <a:ext cx="2131585" cy="999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Security</a:t>
            </a:r>
          </a:p>
        </p:txBody>
      </p:sp>
      <p:sp>
        <p:nvSpPr>
          <p:cNvPr id="8" name="Rectangle 7">
            <a:extLst>
              <a:ext uri="{FF2B5EF4-FFF2-40B4-BE49-F238E27FC236}">
                <a16:creationId xmlns:a16="http://schemas.microsoft.com/office/drawing/2014/main" id="{35A1E511-979A-4435-9697-0918A852CB55}"/>
              </a:ext>
            </a:extLst>
          </p:cNvPr>
          <p:cNvSpPr/>
          <p:nvPr/>
        </p:nvSpPr>
        <p:spPr>
          <a:xfrm>
            <a:off x="4797482" y="753416"/>
            <a:ext cx="1014139" cy="2339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Serving</a:t>
            </a:r>
          </a:p>
        </p:txBody>
      </p:sp>
      <p:sp>
        <p:nvSpPr>
          <p:cNvPr id="9" name="Rectangle 8">
            <a:extLst>
              <a:ext uri="{FF2B5EF4-FFF2-40B4-BE49-F238E27FC236}">
                <a16:creationId xmlns:a16="http://schemas.microsoft.com/office/drawing/2014/main" id="{A2B55BE5-99D7-42CC-AD75-C5813C5DA22A}"/>
              </a:ext>
            </a:extLst>
          </p:cNvPr>
          <p:cNvSpPr/>
          <p:nvPr/>
        </p:nvSpPr>
        <p:spPr>
          <a:xfrm>
            <a:off x="396358" y="753415"/>
            <a:ext cx="1400813" cy="376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Sources</a:t>
            </a:r>
          </a:p>
        </p:txBody>
      </p:sp>
      <p:sp>
        <p:nvSpPr>
          <p:cNvPr id="27" name="TextBox 26">
            <a:extLst>
              <a:ext uri="{FF2B5EF4-FFF2-40B4-BE49-F238E27FC236}">
                <a16:creationId xmlns:a16="http://schemas.microsoft.com/office/drawing/2014/main" id="{F64D592D-7492-4942-8528-4DDC7E309790}"/>
              </a:ext>
            </a:extLst>
          </p:cNvPr>
          <p:cNvSpPr txBox="1"/>
          <p:nvPr/>
        </p:nvSpPr>
        <p:spPr>
          <a:xfrm>
            <a:off x="2228465" y="1308749"/>
            <a:ext cx="1097893" cy="98103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Synapse Pipelines</a:t>
            </a:r>
          </a:p>
          <a:p>
            <a:pPr marL="128588" indent="-128588">
              <a:buFont typeface="Arial" panose="020B0604020202020204" pitchFamily="34" charset="0"/>
              <a:buChar char="•"/>
            </a:pPr>
            <a:r>
              <a:rPr lang="en-US" sz="825" dirty="0">
                <a:latin typeface="+mn-lt"/>
              </a:rPr>
              <a:t>Data pipeline activities</a:t>
            </a:r>
          </a:p>
          <a:p>
            <a:pPr marL="128588" indent="-128588">
              <a:buFont typeface="Arial" panose="020B0604020202020204" pitchFamily="34" charset="0"/>
              <a:buChar char="•"/>
            </a:pPr>
            <a:r>
              <a:rPr lang="en-US" sz="825" dirty="0">
                <a:latin typeface="+mn-lt"/>
              </a:rPr>
              <a:t>Notebook activities</a:t>
            </a:r>
          </a:p>
          <a:p>
            <a:pPr marL="128588" indent="-128588">
              <a:buFont typeface="Arial" panose="020B0604020202020204" pitchFamily="34" charset="0"/>
              <a:buChar char="•"/>
            </a:pPr>
            <a:r>
              <a:rPr lang="en-US" sz="825" dirty="0">
                <a:latin typeface="+mn-lt"/>
              </a:rPr>
              <a:t>Copy/Polybase</a:t>
            </a:r>
          </a:p>
        </p:txBody>
      </p:sp>
      <p:grpSp>
        <p:nvGrpSpPr>
          <p:cNvPr id="36" name="Group 35">
            <a:extLst>
              <a:ext uri="{FF2B5EF4-FFF2-40B4-BE49-F238E27FC236}">
                <a16:creationId xmlns:a16="http://schemas.microsoft.com/office/drawing/2014/main" id="{2EC61038-299D-4BB1-BFD2-72F6CA2A57DC}"/>
              </a:ext>
            </a:extLst>
          </p:cNvPr>
          <p:cNvGrpSpPr/>
          <p:nvPr/>
        </p:nvGrpSpPr>
        <p:grpSpPr>
          <a:xfrm>
            <a:off x="3736231" y="1081667"/>
            <a:ext cx="829084" cy="743287"/>
            <a:chOff x="6657700" y="3646677"/>
            <a:chExt cx="1079488" cy="930994"/>
          </a:xfrm>
        </p:grpSpPr>
        <p:sp>
          <p:nvSpPr>
            <p:cNvPr id="37" name="Rectangle 36">
              <a:extLst>
                <a:ext uri="{FF2B5EF4-FFF2-40B4-BE49-F238E27FC236}">
                  <a16:creationId xmlns:a16="http://schemas.microsoft.com/office/drawing/2014/main" id="{14146FC7-10B8-485D-8D85-B287E6B6139D}"/>
                </a:ext>
              </a:extLst>
            </p:cNvPr>
            <p:cNvSpPr/>
            <p:nvPr/>
          </p:nvSpPr>
          <p:spPr>
            <a:xfrm>
              <a:off x="6657700" y="414398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38" name="Picture 271">
              <a:extLst>
                <a:ext uri="{FF2B5EF4-FFF2-40B4-BE49-F238E27FC236}">
                  <a16:creationId xmlns:a16="http://schemas.microsoft.com/office/drawing/2014/main" id="{F0330F59-646E-4E6C-B151-2DEC97256D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21545" y="3646677"/>
              <a:ext cx="475488" cy="475488"/>
            </a:xfrm>
            <a:prstGeom prst="rect">
              <a:avLst/>
            </a:prstGeom>
          </p:spPr>
        </p:pic>
      </p:grpSp>
      <p:sp>
        <p:nvSpPr>
          <p:cNvPr id="56" name="Rectangle 55">
            <a:extLst>
              <a:ext uri="{FF2B5EF4-FFF2-40B4-BE49-F238E27FC236}">
                <a16:creationId xmlns:a16="http://schemas.microsoft.com/office/drawing/2014/main" id="{0B1789F5-7BB6-42E6-8B84-7CD3ACC1ABD0}"/>
              </a:ext>
            </a:extLst>
          </p:cNvPr>
          <p:cNvSpPr/>
          <p:nvPr/>
        </p:nvSpPr>
        <p:spPr>
          <a:xfrm>
            <a:off x="3308128" y="2965604"/>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Raw</a:t>
            </a:r>
          </a:p>
        </p:txBody>
      </p:sp>
      <p:sp>
        <p:nvSpPr>
          <p:cNvPr id="58" name="Rectangle 57">
            <a:extLst>
              <a:ext uri="{FF2B5EF4-FFF2-40B4-BE49-F238E27FC236}">
                <a16:creationId xmlns:a16="http://schemas.microsoft.com/office/drawing/2014/main" id="{3A3201CD-4CBC-4DCD-8E5F-12C5462D7203}"/>
              </a:ext>
            </a:extLst>
          </p:cNvPr>
          <p:cNvSpPr/>
          <p:nvPr/>
        </p:nvSpPr>
        <p:spPr>
          <a:xfrm>
            <a:off x="4873001" y="2850775"/>
            <a:ext cx="779223"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Curated</a:t>
            </a:r>
          </a:p>
        </p:txBody>
      </p:sp>
      <p:sp>
        <p:nvSpPr>
          <p:cNvPr id="59" name="Rectangle 58">
            <a:extLst>
              <a:ext uri="{FF2B5EF4-FFF2-40B4-BE49-F238E27FC236}">
                <a16:creationId xmlns:a16="http://schemas.microsoft.com/office/drawing/2014/main" id="{C3A6E06C-1CF3-4F22-AF0C-F5D90F1EF9F1}"/>
              </a:ext>
            </a:extLst>
          </p:cNvPr>
          <p:cNvSpPr/>
          <p:nvPr/>
        </p:nvSpPr>
        <p:spPr>
          <a:xfrm>
            <a:off x="6093789" y="787222"/>
            <a:ext cx="2034392" cy="1651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Reporting</a:t>
            </a:r>
          </a:p>
        </p:txBody>
      </p:sp>
      <p:pic>
        <p:nvPicPr>
          <p:cNvPr id="71" name="Picture 2" descr="Image result for Azure Power BI icon">
            <a:extLst>
              <a:ext uri="{FF2B5EF4-FFF2-40B4-BE49-F238E27FC236}">
                <a16:creationId xmlns:a16="http://schemas.microsoft.com/office/drawing/2014/main" id="{6C9A0B78-1376-437A-9499-DAEDBD488E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6309" y="994912"/>
            <a:ext cx="685063" cy="68506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97140CF1-6B1D-4610-8AFF-89304DB0AC5D}"/>
              </a:ext>
            </a:extLst>
          </p:cNvPr>
          <p:cNvCxnSpPr>
            <a:cxnSpLocks/>
          </p:cNvCxnSpPr>
          <p:nvPr/>
        </p:nvCxnSpPr>
        <p:spPr>
          <a:xfrm>
            <a:off x="1861225" y="1868656"/>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4E300F6-8126-460F-A7CA-C999D54DD4DD}"/>
              </a:ext>
            </a:extLst>
          </p:cNvPr>
          <p:cNvCxnSpPr>
            <a:cxnSpLocks/>
          </p:cNvCxnSpPr>
          <p:nvPr/>
        </p:nvCxnSpPr>
        <p:spPr>
          <a:xfrm>
            <a:off x="3281717"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9074773-56EF-49ED-BC90-0DD78741098C}"/>
              </a:ext>
            </a:extLst>
          </p:cNvPr>
          <p:cNvCxnSpPr>
            <a:cxnSpLocks/>
          </p:cNvCxnSpPr>
          <p:nvPr/>
        </p:nvCxnSpPr>
        <p:spPr>
          <a:xfrm rot="5400000">
            <a:off x="2869225" y="2390839"/>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55B273-0EA8-47EB-A5B2-6F7B56A0D2C1}"/>
              </a:ext>
            </a:extLst>
          </p:cNvPr>
          <p:cNvCxnSpPr>
            <a:cxnSpLocks/>
          </p:cNvCxnSpPr>
          <p:nvPr/>
        </p:nvCxnSpPr>
        <p:spPr>
          <a:xfrm>
            <a:off x="4599035"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3FD8980-DAC7-45EC-9098-22E8559AB206}"/>
              </a:ext>
            </a:extLst>
          </p:cNvPr>
          <p:cNvCxnSpPr>
            <a:cxnSpLocks/>
          </p:cNvCxnSpPr>
          <p:nvPr/>
        </p:nvCxnSpPr>
        <p:spPr>
          <a:xfrm flipH="1" flipV="1">
            <a:off x="5699654" y="1888923"/>
            <a:ext cx="395727" cy="6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49A3AAE-B004-4EDD-8ABA-F60BD52C9E60}"/>
              </a:ext>
            </a:extLst>
          </p:cNvPr>
          <p:cNvSpPr/>
          <p:nvPr/>
        </p:nvSpPr>
        <p:spPr>
          <a:xfrm>
            <a:off x="3313488" y="2762578"/>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Stage</a:t>
            </a:r>
          </a:p>
        </p:txBody>
      </p:sp>
      <p:sp>
        <p:nvSpPr>
          <p:cNvPr id="81" name="Rectangle 80">
            <a:extLst>
              <a:ext uri="{FF2B5EF4-FFF2-40B4-BE49-F238E27FC236}">
                <a16:creationId xmlns:a16="http://schemas.microsoft.com/office/drawing/2014/main" id="{310781AF-9277-4B89-A8BE-40F3286BE3EF}"/>
              </a:ext>
            </a:extLst>
          </p:cNvPr>
          <p:cNvSpPr/>
          <p:nvPr/>
        </p:nvSpPr>
        <p:spPr>
          <a:xfrm>
            <a:off x="3505676" y="1968951"/>
            <a:ext cx="1052134" cy="3270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Metadata Definitions</a:t>
            </a:r>
          </a:p>
        </p:txBody>
      </p:sp>
      <p:grpSp>
        <p:nvGrpSpPr>
          <p:cNvPr id="87" name="Group 86">
            <a:extLst>
              <a:ext uri="{FF2B5EF4-FFF2-40B4-BE49-F238E27FC236}">
                <a16:creationId xmlns:a16="http://schemas.microsoft.com/office/drawing/2014/main" id="{9B1883C1-2967-4AD7-85E6-61D89A366D9F}"/>
              </a:ext>
            </a:extLst>
          </p:cNvPr>
          <p:cNvGrpSpPr/>
          <p:nvPr/>
        </p:nvGrpSpPr>
        <p:grpSpPr>
          <a:xfrm>
            <a:off x="2462273" y="3772888"/>
            <a:ext cx="904924" cy="758468"/>
            <a:chOff x="3504670" y="3568195"/>
            <a:chExt cx="948607" cy="1011290"/>
          </a:xfrm>
        </p:grpSpPr>
        <p:sp>
          <p:nvSpPr>
            <p:cNvPr id="88" name="TextBox 87">
              <a:extLst>
                <a:ext uri="{FF2B5EF4-FFF2-40B4-BE49-F238E27FC236}">
                  <a16:creationId xmlns:a16="http://schemas.microsoft.com/office/drawing/2014/main" id="{AB848329-DD88-4A99-9081-6B404B0B6680}"/>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Active Directory</a:t>
              </a:r>
            </a:p>
          </p:txBody>
        </p:sp>
        <p:pic>
          <p:nvPicPr>
            <p:cNvPr id="89" name="Picture 40">
              <a:extLst>
                <a:ext uri="{FF2B5EF4-FFF2-40B4-BE49-F238E27FC236}">
                  <a16:creationId xmlns:a16="http://schemas.microsoft.com/office/drawing/2014/main" id="{3D94EF6D-CCF7-47E5-B09C-7BC17AB92450}"/>
                </a:ext>
              </a:extLst>
            </p:cNvPr>
            <p:cNvPicPr>
              <a:picLocks noChangeAspect="1"/>
            </p:cNvPicPr>
            <p:nvPr/>
          </p:nvPicPr>
          <p:blipFill>
            <a:blip r:embed="rId6">
              <a:extLst>
                <a:ext uri="{96DAC541-7B7A-43D3-8B79-37D633B846F1}">
                  <asvg:svgBlip xmlns:asvg="http://schemas.microsoft.com/office/drawing/2016/SVG/main" r:embed="rId7"/>
                </a:ext>
              </a:extLst>
            </a:blip>
            <a:stretch/>
          </p:blipFill>
          <p:spPr>
            <a:xfrm>
              <a:off x="3731921" y="3568195"/>
              <a:ext cx="431343" cy="548640"/>
            </a:xfrm>
            <a:prstGeom prst="rect">
              <a:avLst/>
            </a:prstGeom>
          </p:spPr>
        </p:pic>
      </p:grpSp>
      <p:sp>
        <p:nvSpPr>
          <p:cNvPr id="90" name="Rectangle 89">
            <a:extLst>
              <a:ext uri="{FF2B5EF4-FFF2-40B4-BE49-F238E27FC236}">
                <a16:creationId xmlns:a16="http://schemas.microsoft.com/office/drawing/2014/main" id="{F6162C72-CC40-41A2-A897-15D212A87AB3}"/>
              </a:ext>
            </a:extLst>
          </p:cNvPr>
          <p:cNvSpPr/>
          <p:nvPr/>
        </p:nvSpPr>
        <p:spPr>
          <a:xfrm>
            <a:off x="6110494" y="2477514"/>
            <a:ext cx="2034392" cy="1352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Machine Learning &amp; Advanced Analytics</a:t>
            </a:r>
          </a:p>
        </p:txBody>
      </p:sp>
      <p:grpSp>
        <p:nvGrpSpPr>
          <p:cNvPr id="96" name="Group 95">
            <a:extLst>
              <a:ext uri="{FF2B5EF4-FFF2-40B4-BE49-F238E27FC236}">
                <a16:creationId xmlns:a16="http://schemas.microsoft.com/office/drawing/2014/main" id="{2E7681AB-B0B0-4E75-B272-2780B1593E88}"/>
              </a:ext>
            </a:extLst>
          </p:cNvPr>
          <p:cNvGrpSpPr/>
          <p:nvPr/>
        </p:nvGrpSpPr>
        <p:grpSpPr>
          <a:xfrm>
            <a:off x="3439318" y="3759355"/>
            <a:ext cx="711455" cy="758468"/>
            <a:chOff x="3504670" y="3568195"/>
            <a:chExt cx="948607" cy="1011290"/>
          </a:xfrm>
        </p:grpSpPr>
        <p:sp>
          <p:nvSpPr>
            <p:cNvPr id="97" name="TextBox 96">
              <a:extLst>
                <a:ext uri="{FF2B5EF4-FFF2-40B4-BE49-F238E27FC236}">
                  <a16:creationId xmlns:a16="http://schemas.microsoft.com/office/drawing/2014/main" id="{D455B83E-3BA7-4105-B6A8-FDD9292BB3C7}"/>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Key Vault</a:t>
              </a:r>
            </a:p>
          </p:txBody>
        </p:sp>
        <p:pic>
          <p:nvPicPr>
            <p:cNvPr id="98" name="Picture 40">
              <a:extLst>
                <a:ext uri="{FF2B5EF4-FFF2-40B4-BE49-F238E27FC236}">
                  <a16:creationId xmlns:a16="http://schemas.microsoft.com/office/drawing/2014/main" id="{1E768589-42AE-4023-ACDE-E1DA8EBCDA9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31921" y="3568195"/>
              <a:ext cx="474405" cy="474405"/>
            </a:xfrm>
            <a:prstGeom prst="rect">
              <a:avLst/>
            </a:prstGeom>
          </p:spPr>
        </p:pic>
      </p:grpSp>
      <p:grpSp>
        <p:nvGrpSpPr>
          <p:cNvPr id="107" name="Group 106">
            <a:extLst>
              <a:ext uri="{FF2B5EF4-FFF2-40B4-BE49-F238E27FC236}">
                <a16:creationId xmlns:a16="http://schemas.microsoft.com/office/drawing/2014/main" id="{6D74070C-3B8E-4E08-81FB-38B96ACEBAB2}"/>
              </a:ext>
            </a:extLst>
          </p:cNvPr>
          <p:cNvGrpSpPr/>
          <p:nvPr/>
        </p:nvGrpSpPr>
        <p:grpSpPr>
          <a:xfrm>
            <a:off x="6582241" y="2815644"/>
            <a:ext cx="956600" cy="758469"/>
            <a:chOff x="3504670" y="3568194"/>
            <a:chExt cx="948607" cy="1011292"/>
          </a:xfrm>
        </p:grpSpPr>
        <p:sp>
          <p:nvSpPr>
            <p:cNvPr id="108" name="TextBox 107">
              <a:extLst>
                <a:ext uri="{FF2B5EF4-FFF2-40B4-BE49-F238E27FC236}">
                  <a16:creationId xmlns:a16="http://schemas.microsoft.com/office/drawing/2014/main" id="{92B238CC-4265-48BF-AB01-45B099851E50}"/>
                </a:ext>
              </a:extLst>
            </p:cNvPr>
            <p:cNvSpPr txBox="1"/>
            <p:nvPr/>
          </p:nvSpPr>
          <p:spPr>
            <a:xfrm>
              <a:off x="3504670" y="4117820"/>
              <a:ext cx="948607" cy="461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Machine Learning</a:t>
              </a:r>
            </a:p>
          </p:txBody>
        </p:sp>
        <p:pic>
          <p:nvPicPr>
            <p:cNvPr id="109" name="Picture 40">
              <a:extLst>
                <a:ext uri="{FF2B5EF4-FFF2-40B4-BE49-F238E27FC236}">
                  <a16:creationId xmlns:a16="http://schemas.microsoft.com/office/drawing/2014/main" id="{853D5415-F9E0-4713-8C2E-148CAB580543}"/>
                </a:ext>
              </a:extLst>
            </p:cNvPr>
            <p:cNvPicPr>
              <a:picLocks/>
            </p:cNvPicPr>
            <p:nvPr/>
          </p:nvPicPr>
          <p:blipFill>
            <a:blip r:embed="rId10">
              <a:extLst>
                <a:ext uri="{96DAC541-7B7A-43D3-8B79-37D633B846F1}">
                  <asvg:svgBlip xmlns:asvg="http://schemas.microsoft.com/office/drawing/2016/SVG/main" r:embed="rId11"/>
                </a:ext>
              </a:extLst>
            </a:blip>
            <a:srcRect/>
            <a:stretch/>
          </p:blipFill>
          <p:spPr>
            <a:xfrm>
              <a:off x="3731921" y="3568194"/>
              <a:ext cx="408042" cy="548640"/>
            </a:xfrm>
            <a:prstGeom prst="rect">
              <a:avLst/>
            </a:prstGeom>
          </p:spPr>
        </p:pic>
      </p:grpSp>
      <p:cxnSp>
        <p:nvCxnSpPr>
          <p:cNvPr id="119" name="Connector: Elbow 118">
            <a:extLst>
              <a:ext uri="{FF2B5EF4-FFF2-40B4-BE49-F238E27FC236}">
                <a16:creationId xmlns:a16="http://schemas.microsoft.com/office/drawing/2014/main" id="{7AAD3C25-7211-4694-A507-DDCD6EF436F0}"/>
              </a:ext>
            </a:extLst>
          </p:cNvPr>
          <p:cNvCxnSpPr>
            <a:cxnSpLocks/>
            <a:endCxn id="8" idx="2"/>
          </p:cNvCxnSpPr>
          <p:nvPr/>
        </p:nvCxnSpPr>
        <p:spPr>
          <a:xfrm rot="10800000">
            <a:off x="5304553" y="3092906"/>
            <a:ext cx="792596" cy="3355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0A3398A-9168-4F13-A58E-823EE5CAB1B1}"/>
              </a:ext>
            </a:extLst>
          </p:cNvPr>
          <p:cNvCxnSpPr>
            <a:cxnSpLocks/>
          </p:cNvCxnSpPr>
          <p:nvPr/>
        </p:nvCxnSpPr>
        <p:spPr>
          <a:xfrm flipH="1" flipV="1">
            <a:off x="4706924" y="3503238"/>
            <a:ext cx="1396577" cy="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B94D7181-89CB-48F6-AD29-284701AECABD}"/>
              </a:ext>
            </a:extLst>
          </p:cNvPr>
          <p:cNvGrpSpPr/>
          <p:nvPr/>
        </p:nvGrpSpPr>
        <p:grpSpPr>
          <a:xfrm>
            <a:off x="4426235" y="3816249"/>
            <a:ext cx="821460" cy="724301"/>
            <a:chOff x="3504670" y="3609446"/>
            <a:chExt cx="948607" cy="973982"/>
          </a:xfrm>
        </p:grpSpPr>
        <p:sp>
          <p:nvSpPr>
            <p:cNvPr id="130" name="TextBox 129">
              <a:extLst>
                <a:ext uri="{FF2B5EF4-FFF2-40B4-BE49-F238E27FC236}">
                  <a16:creationId xmlns:a16="http://schemas.microsoft.com/office/drawing/2014/main" id="{EFFE707B-B9CE-45B6-8BCC-D419AE6830AF}"/>
                </a:ext>
              </a:extLst>
            </p:cNvPr>
            <p:cNvSpPr txBox="1"/>
            <p:nvPr/>
          </p:nvSpPr>
          <p:spPr>
            <a:xfrm>
              <a:off x="3504670" y="4117820"/>
              <a:ext cx="948607" cy="46560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Monitor</a:t>
              </a:r>
            </a:p>
          </p:txBody>
        </p:sp>
        <p:pic>
          <p:nvPicPr>
            <p:cNvPr id="131" name="Picture 40">
              <a:extLst>
                <a:ext uri="{FF2B5EF4-FFF2-40B4-BE49-F238E27FC236}">
                  <a16:creationId xmlns:a16="http://schemas.microsoft.com/office/drawing/2014/main" id="{B8D19607-8E08-40D2-A980-01B2B6F879A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794887" y="3609446"/>
              <a:ext cx="368172" cy="474405"/>
            </a:xfrm>
            <a:prstGeom prst="rect">
              <a:avLst/>
            </a:prstGeom>
          </p:spPr>
        </p:pic>
      </p:grpSp>
      <p:pic>
        <p:nvPicPr>
          <p:cNvPr id="1028" name="Picture 4" descr="Microsoft Excel - Wikipedia">
            <a:extLst>
              <a:ext uri="{FF2B5EF4-FFF2-40B4-BE49-F238E27FC236}">
                <a16:creationId xmlns:a16="http://schemas.microsoft.com/office/drawing/2014/main" id="{D75B133A-DC33-4BC3-A498-887238397B8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0258" y="1757827"/>
            <a:ext cx="593957" cy="550622"/>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984875F-3AD1-41DA-8B47-B57C454B68D5}"/>
              </a:ext>
            </a:extLst>
          </p:cNvPr>
          <p:cNvGrpSpPr/>
          <p:nvPr/>
        </p:nvGrpSpPr>
        <p:grpSpPr>
          <a:xfrm>
            <a:off x="4891969" y="1944983"/>
            <a:ext cx="711455" cy="894984"/>
            <a:chOff x="3504670" y="3555451"/>
            <a:chExt cx="948607" cy="1193312"/>
          </a:xfrm>
        </p:grpSpPr>
        <p:sp>
          <p:nvSpPr>
            <p:cNvPr id="92" name="TextBox 91">
              <a:extLst>
                <a:ext uri="{FF2B5EF4-FFF2-40B4-BE49-F238E27FC236}">
                  <a16:creationId xmlns:a16="http://schemas.microsoft.com/office/drawing/2014/main" id="{BC45B2D7-DB3E-4818-B8DE-305FB05AC5B3}"/>
                </a:ext>
              </a:extLst>
            </p:cNvPr>
            <p:cNvSpPr txBox="1"/>
            <p:nvPr/>
          </p:nvSpPr>
          <p:spPr>
            <a:xfrm>
              <a:off x="3504670" y="4117821"/>
              <a:ext cx="948607" cy="63094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Synapse Serverless SQL Pool</a:t>
              </a:r>
            </a:p>
          </p:txBody>
        </p:sp>
        <p:pic>
          <p:nvPicPr>
            <p:cNvPr id="93" name="Picture 40">
              <a:extLst>
                <a:ext uri="{FF2B5EF4-FFF2-40B4-BE49-F238E27FC236}">
                  <a16:creationId xmlns:a16="http://schemas.microsoft.com/office/drawing/2014/main" id="{B8E60B93-7D22-4DB7-AA76-F34B32F190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70573" y="3555451"/>
              <a:ext cx="474405" cy="474405"/>
            </a:xfrm>
            <a:prstGeom prst="rect">
              <a:avLst/>
            </a:prstGeom>
          </p:spPr>
        </p:pic>
      </p:grpSp>
      <p:cxnSp>
        <p:nvCxnSpPr>
          <p:cNvPr id="135" name="Connector: Elbow 134">
            <a:extLst>
              <a:ext uri="{FF2B5EF4-FFF2-40B4-BE49-F238E27FC236}">
                <a16:creationId xmlns:a16="http://schemas.microsoft.com/office/drawing/2014/main" id="{94F206AE-8CDB-42CA-889D-315CEA8C5386}"/>
              </a:ext>
            </a:extLst>
          </p:cNvPr>
          <p:cNvCxnSpPr>
            <a:cxnSpLocks/>
          </p:cNvCxnSpPr>
          <p:nvPr/>
        </p:nvCxnSpPr>
        <p:spPr>
          <a:xfrm rot="10800000" flipV="1">
            <a:off x="4701026" y="2034983"/>
            <a:ext cx="1392762" cy="1188357"/>
          </a:xfrm>
          <a:prstGeom prst="bentConnector3">
            <a:avLst>
              <a:gd name="adj1" fmla="val 1277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6F854E3F-884C-45B2-8BAF-13D145FD2093}"/>
              </a:ext>
            </a:extLst>
          </p:cNvPr>
          <p:cNvGrpSpPr/>
          <p:nvPr/>
        </p:nvGrpSpPr>
        <p:grpSpPr>
          <a:xfrm>
            <a:off x="5269297" y="3820142"/>
            <a:ext cx="829084" cy="707848"/>
            <a:chOff x="6545319" y="3652204"/>
            <a:chExt cx="1079488" cy="886607"/>
          </a:xfrm>
        </p:grpSpPr>
        <p:sp>
          <p:nvSpPr>
            <p:cNvPr id="80" name="Rectangle 79">
              <a:extLst>
                <a:ext uri="{FF2B5EF4-FFF2-40B4-BE49-F238E27FC236}">
                  <a16:creationId xmlns:a16="http://schemas.microsoft.com/office/drawing/2014/main" id="{6EB858AC-E2F4-45A0-9272-1000481A041D}"/>
                </a:ext>
              </a:extLst>
            </p:cNvPr>
            <p:cNvSpPr/>
            <p:nvPr/>
          </p:nvSpPr>
          <p:spPr>
            <a:xfrm>
              <a:off x="6545319" y="410512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82" name="Picture 271">
              <a:extLst>
                <a:ext uri="{FF2B5EF4-FFF2-40B4-BE49-F238E27FC236}">
                  <a16:creationId xmlns:a16="http://schemas.microsoft.com/office/drawing/2014/main" id="{9D74D684-C41E-47C7-A634-5826E87AD5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2121" y="3652204"/>
              <a:ext cx="475488" cy="475488"/>
            </a:xfrm>
            <a:prstGeom prst="rect">
              <a:avLst/>
            </a:prstGeom>
          </p:spPr>
        </p:pic>
      </p:grpSp>
      <p:pic>
        <p:nvPicPr>
          <p:cNvPr id="3" name="Picture 2" descr="Dynamics AX to Business Central Migration —Endeavour Solutions">
            <a:extLst>
              <a:ext uri="{FF2B5EF4-FFF2-40B4-BE49-F238E27FC236}">
                <a16:creationId xmlns:a16="http://schemas.microsoft.com/office/drawing/2014/main" id="{73EB3F08-D7BD-0B17-BF36-79E475152C8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2956"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at is Dataverse?">
            <a:extLst>
              <a:ext uri="{FF2B5EF4-FFF2-40B4-BE49-F238E27FC236}">
                <a16:creationId xmlns:a16="http://schemas.microsoft.com/office/drawing/2014/main" id="{246F7636-4469-C485-A5A1-EE26102A3F4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7913" y="1779571"/>
            <a:ext cx="686768" cy="686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54AC060-019C-E6AA-BB6E-3F9A45227805}"/>
              </a:ext>
            </a:extLst>
          </p:cNvPr>
          <p:cNvSpPr txBox="1"/>
          <p:nvPr/>
        </p:nvSpPr>
        <p:spPr>
          <a:xfrm>
            <a:off x="664556" y="2363747"/>
            <a:ext cx="833323" cy="230832"/>
          </a:xfrm>
          <a:prstGeom prst="rect">
            <a:avLst/>
          </a:prstGeom>
          <a:noFill/>
        </p:spPr>
        <p:txBody>
          <a:bodyPr wrap="square" rtlCol="0">
            <a:spAutoFit/>
          </a:bodyPr>
          <a:lstStyle/>
          <a:p>
            <a:r>
              <a:rPr lang="en-US" sz="900" dirty="0"/>
              <a:t>Dataverse</a:t>
            </a:r>
          </a:p>
        </p:txBody>
      </p:sp>
      <p:sp>
        <p:nvSpPr>
          <p:cNvPr id="20" name="TextBox 19">
            <a:extLst>
              <a:ext uri="{FF2B5EF4-FFF2-40B4-BE49-F238E27FC236}">
                <a16:creationId xmlns:a16="http://schemas.microsoft.com/office/drawing/2014/main" id="{6D991E57-EE0E-485C-E9E4-253EE3CB2805}"/>
              </a:ext>
            </a:extLst>
          </p:cNvPr>
          <p:cNvSpPr txBox="1"/>
          <p:nvPr/>
        </p:nvSpPr>
        <p:spPr>
          <a:xfrm>
            <a:off x="635659" y="3406697"/>
            <a:ext cx="1024196" cy="230832"/>
          </a:xfrm>
          <a:prstGeom prst="rect">
            <a:avLst/>
          </a:prstGeom>
          <a:noFill/>
        </p:spPr>
        <p:txBody>
          <a:bodyPr wrap="square" rtlCol="0">
            <a:spAutoFit/>
          </a:bodyPr>
          <a:lstStyle/>
          <a:p>
            <a:r>
              <a:rPr lang="en-US" sz="900" dirty="0"/>
              <a:t>Legacy ERP</a:t>
            </a:r>
          </a:p>
        </p:txBody>
      </p:sp>
      <p:pic>
        <p:nvPicPr>
          <p:cNvPr id="1034" name="Picture 10" descr="Iot Logos Vector Images (over 2,600)">
            <a:extLst>
              <a:ext uri="{FF2B5EF4-FFF2-40B4-BE49-F238E27FC236}">
                <a16:creationId xmlns:a16="http://schemas.microsoft.com/office/drawing/2014/main" id="{6366B8FE-E0EC-9F5C-B503-FAC5E7CF8D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9552" y="3692709"/>
            <a:ext cx="650987" cy="5414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B1C9264-6DAD-C698-EF22-76B171088147}"/>
              </a:ext>
            </a:extLst>
          </p:cNvPr>
          <p:cNvSpPr txBox="1"/>
          <p:nvPr/>
        </p:nvSpPr>
        <p:spPr>
          <a:xfrm>
            <a:off x="628816" y="4234171"/>
            <a:ext cx="1024196" cy="230832"/>
          </a:xfrm>
          <a:prstGeom prst="rect">
            <a:avLst/>
          </a:prstGeom>
          <a:noFill/>
        </p:spPr>
        <p:txBody>
          <a:bodyPr wrap="square" rtlCol="0">
            <a:spAutoFit/>
          </a:bodyPr>
          <a:lstStyle/>
          <a:p>
            <a:r>
              <a:rPr lang="en-US" sz="900" dirty="0"/>
              <a:t>IoT Telemetry</a:t>
            </a:r>
          </a:p>
        </p:txBody>
      </p:sp>
      <p:pic>
        <p:nvPicPr>
          <p:cNvPr id="85" name="Picture 84" descr="Dynamics AX to Business Central Migration —Endeavour Solutions">
            <a:extLst>
              <a:ext uri="{FF2B5EF4-FFF2-40B4-BE49-F238E27FC236}">
                <a16:creationId xmlns:a16="http://schemas.microsoft.com/office/drawing/2014/main" id="{AA298FA1-F8B2-DF92-9440-2982C3630E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2623"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What is Dataverse?">
            <a:extLst>
              <a:ext uri="{FF2B5EF4-FFF2-40B4-BE49-F238E27FC236}">
                <a16:creationId xmlns:a16="http://schemas.microsoft.com/office/drawing/2014/main" id="{CF7931D2-AD66-F92C-5270-FE18232034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580" y="1779570"/>
            <a:ext cx="686768" cy="6867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ot Logos Vector Images (over 2,600)">
            <a:extLst>
              <a:ext uri="{FF2B5EF4-FFF2-40B4-BE49-F238E27FC236}">
                <a16:creationId xmlns:a16="http://schemas.microsoft.com/office/drawing/2014/main" id="{C80852A5-45C1-50F3-672D-91324802581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9219" y="3692708"/>
            <a:ext cx="650987" cy="541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GitHub - magicheron/AzureDataLakeGen2-SDK: Simple Azure DataLake Gen 2 SDK  implementation">
            <a:extLst>
              <a:ext uri="{FF2B5EF4-FFF2-40B4-BE49-F238E27FC236}">
                <a16:creationId xmlns:a16="http://schemas.microsoft.com/office/drawing/2014/main" id="{655A84F5-B5A5-EBAB-8281-8A520FA5717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18672" y="2740950"/>
            <a:ext cx="859440" cy="687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DDFAA-2FC6-D618-E67D-1D62B28D7447}"/>
              </a:ext>
            </a:extLst>
          </p:cNvPr>
          <p:cNvPicPr>
            <a:picLocks noChangeAspect="1"/>
          </p:cNvPicPr>
          <p:nvPr/>
        </p:nvPicPr>
        <p:blipFill>
          <a:blip r:embed="rId20"/>
          <a:stretch>
            <a:fillRect/>
          </a:stretch>
        </p:blipFill>
        <p:spPr>
          <a:xfrm>
            <a:off x="5023072" y="1003519"/>
            <a:ext cx="492450" cy="519657"/>
          </a:xfrm>
          <a:prstGeom prst="rect">
            <a:avLst/>
          </a:prstGeom>
        </p:spPr>
      </p:pic>
      <p:sp>
        <p:nvSpPr>
          <p:cNvPr id="83" name="Rectangle 82">
            <a:extLst>
              <a:ext uri="{FF2B5EF4-FFF2-40B4-BE49-F238E27FC236}">
                <a16:creationId xmlns:a16="http://schemas.microsoft.com/office/drawing/2014/main" id="{A1BF0058-3951-E5CC-F914-E5EDC3574E95}"/>
              </a:ext>
            </a:extLst>
          </p:cNvPr>
          <p:cNvSpPr/>
          <p:nvPr/>
        </p:nvSpPr>
        <p:spPr>
          <a:xfrm>
            <a:off x="4848071" y="1509294"/>
            <a:ext cx="829084" cy="346249"/>
          </a:xfrm>
          <a:prstGeom prst="rect">
            <a:avLst/>
          </a:prstGeom>
        </p:spPr>
        <p:txBody>
          <a:bodyPr wrap="square">
            <a:spAutoFit/>
          </a:bodyPr>
          <a:lstStyle/>
          <a:p>
            <a:pPr algn="ctr" defTabSz="713230"/>
            <a:r>
              <a:rPr lang="en-US" sz="825" kern="0" dirty="0">
                <a:ea typeface="MS PGothic" panose="020B0600070205080204" pitchFamily="34" charset="-128"/>
                <a:cs typeface="Segoe UI Semibold" panose="020B0702040204020203" pitchFamily="34" charset="0"/>
              </a:rPr>
              <a:t>Synapse Spark Pool</a:t>
            </a:r>
          </a:p>
        </p:txBody>
      </p:sp>
      <p:pic>
        <p:nvPicPr>
          <p:cNvPr id="64" name="Picture 63">
            <a:extLst>
              <a:ext uri="{FF2B5EF4-FFF2-40B4-BE49-F238E27FC236}">
                <a16:creationId xmlns:a16="http://schemas.microsoft.com/office/drawing/2014/main" id="{AAE6E8AD-7B22-8C4E-711E-E0DDB7E46F94}"/>
              </a:ext>
            </a:extLst>
          </p:cNvPr>
          <p:cNvPicPr>
            <a:picLocks noChangeAspect="1"/>
          </p:cNvPicPr>
          <p:nvPr/>
        </p:nvPicPr>
        <p:blipFill>
          <a:blip r:embed="rId21"/>
          <a:stretch>
            <a:fillRect/>
          </a:stretch>
        </p:blipFill>
        <p:spPr>
          <a:xfrm>
            <a:off x="726521" y="2660514"/>
            <a:ext cx="722332" cy="722332"/>
          </a:xfrm>
          <a:prstGeom prst="rect">
            <a:avLst/>
          </a:prstGeom>
        </p:spPr>
      </p:pic>
      <p:pic>
        <p:nvPicPr>
          <p:cNvPr id="10" name="Picture 2" descr="Microsoft BI Tools: ADF: Looping through pipelines and execute them">
            <a:extLst>
              <a:ext uri="{FF2B5EF4-FFF2-40B4-BE49-F238E27FC236}">
                <a16:creationId xmlns:a16="http://schemas.microsoft.com/office/drawing/2014/main" id="{5CC8A928-4528-79AE-7ED5-8CCC654B338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573803" y="1026296"/>
            <a:ext cx="407216" cy="36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10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F061-57EB-580A-6864-26595A5C62D2}"/>
              </a:ext>
            </a:extLst>
          </p:cNvPr>
          <p:cNvSpPr>
            <a:spLocks noGrp="1"/>
          </p:cNvSpPr>
          <p:nvPr>
            <p:ph type="title"/>
          </p:nvPr>
        </p:nvSpPr>
        <p:spPr>
          <a:xfrm>
            <a:off x="242588" y="10555"/>
            <a:ext cx="832279" cy="388889"/>
          </a:xfrm>
        </p:spPr>
        <p:txBody>
          <a:bodyPr/>
          <a:lstStyle/>
          <a:p>
            <a:r>
              <a:rPr lang="en-US" dirty="0"/>
              <a:t>Demo</a:t>
            </a:r>
          </a:p>
        </p:txBody>
      </p:sp>
      <p:sp>
        <p:nvSpPr>
          <p:cNvPr id="3" name="Content Placeholder 2">
            <a:extLst>
              <a:ext uri="{FF2B5EF4-FFF2-40B4-BE49-F238E27FC236}">
                <a16:creationId xmlns:a16="http://schemas.microsoft.com/office/drawing/2014/main" id="{AE3170DB-F3DA-0398-ED8B-0EB6631FCBF8}"/>
              </a:ext>
            </a:extLst>
          </p:cNvPr>
          <p:cNvSpPr>
            <a:spLocks noGrp="1"/>
          </p:cNvSpPr>
          <p:nvPr>
            <p:ph idx="1"/>
          </p:nvPr>
        </p:nvSpPr>
        <p:spPr/>
        <p:txBody>
          <a:bodyPr/>
          <a:lstStyle/>
          <a:p>
            <a:r>
              <a:rPr lang="en-US" dirty="0"/>
              <a:t>Walk around a working platform</a:t>
            </a:r>
          </a:p>
        </p:txBody>
      </p:sp>
    </p:spTree>
    <p:extLst>
      <p:ext uri="{BB962C8B-B14F-4D97-AF65-F5344CB8AC3E}">
        <p14:creationId xmlns:p14="http://schemas.microsoft.com/office/powerpoint/2010/main" val="7250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AC00-9C7E-4FD9-B76A-F31059BFCF63}"/>
              </a:ext>
            </a:extLst>
          </p:cNvPr>
          <p:cNvSpPr>
            <a:spLocks noGrp="1"/>
          </p:cNvSpPr>
          <p:nvPr>
            <p:ph type="title"/>
          </p:nvPr>
        </p:nvSpPr>
        <p:spPr>
          <a:xfrm>
            <a:off x="242588" y="10555"/>
            <a:ext cx="5659755" cy="388889"/>
          </a:xfrm>
        </p:spPr>
        <p:txBody>
          <a:bodyPr/>
          <a:lstStyle/>
          <a:p>
            <a:r>
              <a:rPr lang="en-US" dirty="0">
                <a:solidFill>
                  <a:schemeClr val="bg1">
                    <a:lumMod val="20000"/>
                    <a:lumOff val="80000"/>
                  </a:schemeClr>
                </a:solidFill>
              </a:rPr>
              <a:t>SQL Server as a Enterprise Data Architecture (EDA)</a:t>
            </a:r>
          </a:p>
        </p:txBody>
      </p:sp>
      <p:sp>
        <p:nvSpPr>
          <p:cNvPr id="5" name="Flowchart: Magnetic Disk 4">
            <a:extLst>
              <a:ext uri="{FF2B5EF4-FFF2-40B4-BE49-F238E27FC236}">
                <a16:creationId xmlns:a16="http://schemas.microsoft.com/office/drawing/2014/main" id="{386A50F6-EEF2-490E-85E0-F57F0B0E37F4}"/>
              </a:ext>
            </a:extLst>
          </p:cNvPr>
          <p:cNvSpPr/>
          <p:nvPr/>
        </p:nvSpPr>
        <p:spPr>
          <a:xfrm>
            <a:off x="137604" y="134940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9" name="Flowchart: Magnetic Disk 8">
            <a:extLst>
              <a:ext uri="{FF2B5EF4-FFF2-40B4-BE49-F238E27FC236}">
                <a16:creationId xmlns:a16="http://schemas.microsoft.com/office/drawing/2014/main" id="{9920135A-EFAB-4B70-BBDE-72CCCC79C42E}"/>
              </a:ext>
            </a:extLst>
          </p:cNvPr>
          <p:cNvSpPr/>
          <p:nvPr/>
        </p:nvSpPr>
        <p:spPr>
          <a:xfrm>
            <a:off x="1834718" y="2385133"/>
            <a:ext cx="961747" cy="614029"/>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a:t>
            </a:r>
          </a:p>
        </p:txBody>
      </p:sp>
      <p:sp>
        <p:nvSpPr>
          <p:cNvPr id="10" name="Flowchart: Magnetic Disk 9">
            <a:extLst>
              <a:ext uri="{FF2B5EF4-FFF2-40B4-BE49-F238E27FC236}">
                <a16:creationId xmlns:a16="http://schemas.microsoft.com/office/drawing/2014/main" id="{BCB108EF-C664-413F-8C01-8C0250EE65AA}"/>
              </a:ext>
            </a:extLst>
          </p:cNvPr>
          <p:cNvSpPr/>
          <p:nvPr/>
        </p:nvSpPr>
        <p:spPr>
          <a:xfrm>
            <a:off x="3519997" y="2052221"/>
            <a:ext cx="1652726" cy="1210323"/>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ods</a:t>
            </a:r>
            <a:endParaRPr lang="en-US" dirty="0">
              <a:solidFill>
                <a:schemeClr val="tx1"/>
              </a:solidFill>
            </a:endParaRPr>
          </a:p>
        </p:txBody>
      </p:sp>
      <p:sp>
        <p:nvSpPr>
          <p:cNvPr id="11" name="Flowchart: Magnetic Disk 10">
            <a:extLst>
              <a:ext uri="{FF2B5EF4-FFF2-40B4-BE49-F238E27FC236}">
                <a16:creationId xmlns:a16="http://schemas.microsoft.com/office/drawing/2014/main" id="{5D8F9E50-A1B7-472F-B42F-5B73C40E6D2B}"/>
              </a:ext>
            </a:extLst>
          </p:cNvPr>
          <p:cNvSpPr/>
          <p:nvPr/>
        </p:nvSpPr>
        <p:spPr>
          <a:xfrm>
            <a:off x="5819313" y="2052220"/>
            <a:ext cx="1595024" cy="1157057"/>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warehouse</a:t>
            </a:r>
          </a:p>
        </p:txBody>
      </p:sp>
      <p:sp>
        <p:nvSpPr>
          <p:cNvPr id="14" name="Arrow: Right 13">
            <a:extLst>
              <a:ext uri="{FF2B5EF4-FFF2-40B4-BE49-F238E27FC236}">
                <a16:creationId xmlns:a16="http://schemas.microsoft.com/office/drawing/2014/main" id="{33F319FC-1706-49EB-BBE2-360F0FFC3EBD}"/>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5" name="Arrow: Right 14">
            <a:extLst>
              <a:ext uri="{FF2B5EF4-FFF2-40B4-BE49-F238E27FC236}">
                <a16:creationId xmlns:a16="http://schemas.microsoft.com/office/drawing/2014/main" id="{29ED71FF-316F-4AEB-9803-3982D0137410}"/>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6" name="Arrow: Right 15">
            <a:extLst>
              <a:ext uri="{FF2B5EF4-FFF2-40B4-BE49-F238E27FC236}">
                <a16:creationId xmlns:a16="http://schemas.microsoft.com/office/drawing/2014/main" id="{2B45B4F9-ACBA-4316-949F-655AEFF6488E}"/>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7" name="Arrow: Right 16">
            <a:extLst>
              <a:ext uri="{FF2B5EF4-FFF2-40B4-BE49-F238E27FC236}">
                <a16:creationId xmlns:a16="http://schemas.microsoft.com/office/drawing/2014/main" id="{E7D4D598-FCF6-4A6F-8CD2-675AC2796BB1}"/>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026" name="Picture 2" descr="Image result for analysis services cube icon">
            <a:extLst>
              <a:ext uri="{FF2B5EF4-FFF2-40B4-BE49-F238E27FC236}">
                <a16:creationId xmlns:a16="http://schemas.microsoft.com/office/drawing/2014/main" id="{CF75A93C-8758-4D3B-9E4B-CCE98CBABB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5251" y="2088047"/>
            <a:ext cx="798017" cy="798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wer bi icon">
            <a:extLst>
              <a:ext uri="{FF2B5EF4-FFF2-40B4-BE49-F238E27FC236}">
                <a16:creationId xmlns:a16="http://schemas.microsoft.com/office/drawing/2014/main" id="{22BB91F6-2EC9-4F05-90AB-83B247FEC2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5251" y="414535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7708E6-92A8-4EB8-B2CA-B343F6D77F2C}"/>
              </a:ext>
            </a:extLst>
          </p:cNvPr>
          <p:cNvSpPr txBox="1"/>
          <p:nvPr/>
        </p:nvSpPr>
        <p:spPr>
          <a:xfrm>
            <a:off x="8051311" y="3055953"/>
            <a:ext cx="872355" cy="369332"/>
          </a:xfrm>
          <a:prstGeom prst="rect">
            <a:avLst/>
          </a:prstGeom>
          <a:noFill/>
        </p:spPr>
        <p:txBody>
          <a:bodyPr wrap="none" rtlCol="0">
            <a:spAutoFit/>
          </a:bodyPr>
          <a:lstStyle/>
          <a:p>
            <a:r>
              <a:rPr lang="en-US" dirty="0"/>
              <a:t>and/or</a:t>
            </a:r>
          </a:p>
        </p:txBody>
      </p:sp>
      <p:sp>
        <p:nvSpPr>
          <p:cNvPr id="22" name="Flowchart: Magnetic Disk 21">
            <a:extLst>
              <a:ext uri="{FF2B5EF4-FFF2-40B4-BE49-F238E27FC236}">
                <a16:creationId xmlns:a16="http://schemas.microsoft.com/office/drawing/2014/main" id="{29CC4552-2856-4A04-9F0B-668DA6F1686C}"/>
              </a:ext>
            </a:extLst>
          </p:cNvPr>
          <p:cNvSpPr/>
          <p:nvPr/>
        </p:nvSpPr>
        <p:spPr>
          <a:xfrm>
            <a:off x="137604" y="214748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3" name="Flowchart: Magnetic Disk 22">
            <a:extLst>
              <a:ext uri="{FF2B5EF4-FFF2-40B4-BE49-F238E27FC236}">
                <a16:creationId xmlns:a16="http://schemas.microsoft.com/office/drawing/2014/main" id="{1A8D9E86-DE52-432A-9D01-34089D4A23E6}"/>
              </a:ext>
            </a:extLst>
          </p:cNvPr>
          <p:cNvSpPr/>
          <p:nvPr/>
        </p:nvSpPr>
        <p:spPr>
          <a:xfrm>
            <a:off x="114847" y="296695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4" name="Flowchart: Magnetic Disk 23">
            <a:extLst>
              <a:ext uri="{FF2B5EF4-FFF2-40B4-BE49-F238E27FC236}">
                <a16:creationId xmlns:a16="http://schemas.microsoft.com/office/drawing/2014/main" id="{AC8D7D9F-23B5-448C-A2DA-587055A5F82D}"/>
              </a:ext>
            </a:extLst>
          </p:cNvPr>
          <p:cNvSpPr/>
          <p:nvPr/>
        </p:nvSpPr>
        <p:spPr>
          <a:xfrm>
            <a:off x="114847" y="376390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Tree>
    <p:extLst>
      <p:ext uri="{BB962C8B-B14F-4D97-AF65-F5344CB8AC3E}">
        <p14:creationId xmlns:p14="http://schemas.microsoft.com/office/powerpoint/2010/main" val="582383171"/>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46976</TotalTime>
  <Words>1489</Words>
  <Application>Microsoft Office PowerPoint</Application>
  <PresentationFormat>On-screen Show (16:9)</PresentationFormat>
  <Paragraphs>357</Paragraphs>
  <Slides>34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Calibri Light</vt:lpstr>
      <vt:lpstr>Gill Sans</vt:lpstr>
      <vt:lpstr>Open Sans</vt:lpstr>
      <vt:lpstr>Segoe UI</vt:lpstr>
      <vt:lpstr>Segoe UI Light</vt:lpstr>
      <vt:lpstr>Segoe UI Semibold</vt:lpstr>
      <vt:lpstr>Segoe UI Semilight</vt:lpstr>
      <vt:lpstr>Verdana</vt:lpstr>
      <vt:lpstr>PASS 2013_SpeakerTemplate_16x9</vt:lpstr>
      <vt:lpstr>Build Your First Data Platform for Power BI</vt:lpstr>
      <vt:lpstr>Ike Ellis</vt:lpstr>
      <vt:lpstr>PowerPoint Presentation</vt:lpstr>
      <vt:lpstr>Agenda</vt:lpstr>
      <vt:lpstr>Research Azure data architecture</vt:lpstr>
      <vt:lpstr>At the end of this lecture, I’ll show you how to build this</vt:lpstr>
      <vt:lpstr>Example Data Platform Architecture</vt:lpstr>
      <vt:lpstr>Demo</vt:lpstr>
      <vt:lpstr>SQL Server as a Enterprise Data Architecture (EDA)</vt:lpstr>
      <vt:lpstr>Power BI without an enterprise data platform</vt:lpstr>
      <vt:lpstr>Power BI without an enterprise data platform</vt:lpstr>
      <vt:lpstr>Power BI Data Models With Transactional Sources</vt:lpstr>
      <vt:lpstr>Kimball dimensional modeling</vt:lpstr>
      <vt:lpstr>Star schemas</vt:lpstr>
      <vt:lpstr>Considerations for dimension tables</vt:lpstr>
      <vt:lpstr>Slowly Changing Dimensions</vt:lpstr>
      <vt:lpstr>Degenerate and Conformed Dimensions</vt:lpstr>
      <vt:lpstr>Considerations for fact tables</vt:lpstr>
      <vt:lpstr>The importance of grain</vt:lpstr>
      <vt:lpstr>Reasons to make a star schema</vt:lpstr>
      <vt:lpstr>Demo: Star Schema</vt:lpstr>
      <vt:lpstr>Don’t be afraid of files</vt:lpstr>
      <vt:lpstr>Parquet files</vt:lpstr>
      <vt:lpstr>Basic physical idea of a data lake</vt:lpstr>
      <vt:lpstr>Imagine using T-SQL to query all of your data, regardless of where it is stored</vt:lpstr>
      <vt:lpstr>Data virtualization as a concept</vt:lpstr>
      <vt:lpstr>Demo:  Data virtualization, T-SQL, Parquet Files</vt:lpstr>
      <vt:lpstr>A Brief History of Spark</vt:lpstr>
      <vt:lpstr>Deciding the correct location for data marts</vt:lpstr>
      <vt:lpstr>The difference between orchestration and transformation</vt:lpstr>
      <vt:lpstr>Creating an orchestration pipeline</vt:lpstr>
      <vt:lpstr>Demo:  Show code notebooks and orchestration</vt:lpstr>
      <vt:lpstr>What logic stays in the data platform and what goes to Power BI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Ike Ellis</cp:lastModifiedBy>
  <cp:revision>1234</cp:revision>
  <dcterms:created xsi:type="dcterms:W3CDTF">2013-07-12T18:23:55Z</dcterms:created>
  <dcterms:modified xsi:type="dcterms:W3CDTF">2022-10-31T21:35:21Z</dcterms:modified>
</cp:coreProperties>
</file>